
<file path=[Content_Types].xml><?xml version="1.0" encoding="utf-8"?>
<Types xmlns="http://schemas.openxmlformats.org/package/2006/content-types">
  <Default Extension="xml" ContentType="application/xml"/>
  <Default Extension="mov" ContentType="video/quicktime"/>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4"/>
  </p:notesMasterIdLst>
  <p:sldIdLst>
    <p:sldId id="256" r:id="rId2"/>
    <p:sldId id="259" r:id="rId3"/>
    <p:sldId id="265" r:id="rId4"/>
    <p:sldId id="263" r:id="rId5"/>
    <p:sldId id="264" r:id="rId6"/>
    <p:sldId id="257" r:id="rId7"/>
    <p:sldId id="258" r:id="rId8"/>
    <p:sldId id="261" r:id="rId9"/>
    <p:sldId id="260" r:id="rId10"/>
    <p:sldId id="266" r:id="rId11"/>
    <p:sldId id="267" r:id="rId12"/>
    <p:sldId id="268" r:id="rId13"/>
    <p:sldId id="269" r:id="rId14"/>
    <p:sldId id="270" r:id="rId15"/>
    <p:sldId id="271" r:id="rId16"/>
    <p:sldId id="272" r:id="rId17"/>
    <p:sldId id="274" r:id="rId18"/>
    <p:sldId id="273" r:id="rId19"/>
    <p:sldId id="283" r:id="rId20"/>
    <p:sldId id="284" r:id="rId21"/>
    <p:sldId id="285" r:id="rId22"/>
    <p:sldId id="286" r:id="rId23"/>
    <p:sldId id="276" r:id="rId24"/>
    <p:sldId id="277" r:id="rId25"/>
    <p:sldId id="282" r:id="rId26"/>
    <p:sldId id="275" r:id="rId27"/>
    <p:sldId id="278" r:id="rId28"/>
    <p:sldId id="279" r:id="rId29"/>
    <p:sldId id="280" r:id="rId30"/>
    <p:sldId id="281" r:id="rId31"/>
    <p:sldId id="290" r:id="rId32"/>
    <p:sldId id="287" r:id="rId33"/>
    <p:sldId id="289" r:id="rId34"/>
    <p:sldId id="288" r:id="rId35"/>
    <p:sldId id="292" r:id="rId36"/>
    <p:sldId id="298" r:id="rId37"/>
    <p:sldId id="293" r:id="rId38"/>
    <p:sldId id="299" r:id="rId39"/>
    <p:sldId id="294" r:id="rId40"/>
    <p:sldId id="295" r:id="rId41"/>
    <p:sldId id="296" r:id="rId42"/>
    <p:sldId id="297" r:id="rId4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31"/>
  </p:normalViewPr>
  <p:slideViewPr>
    <p:cSldViewPr snapToGrid="0" snapToObjects="1">
      <p:cViewPr varScale="1">
        <p:scale>
          <a:sx n="76" d="100"/>
          <a:sy n="76" d="100"/>
        </p:scale>
        <p:origin x="216" y="8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1BB75E-7E5A-6E42-8E55-6B4ECBBF46A2}" type="datetimeFigureOut">
              <a:rPr kumimoji="1" lang="zh-CN" altLang="en-US" smtClean="0"/>
              <a:t>2017/11/6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C5C97E-C339-A344-A516-FF688AD3B752}" type="slidenum">
              <a:rPr kumimoji="1" lang="zh-CN" altLang="en-US" smtClean="0"/>
              <a:t>‹#›</a:t>
            </a:fld>
            <a:endParaRPr kumimoji="1" lang="zh-CN" altLang="en-US"/>
          </a:p>
        </p:txBody>
      </p:sp>
    </p:spTree>
    <p:extLst>
      <p:ext uri="{BB962C8B-B14F-4D97-AF65-F5344CB8AC3E}">
        <p14:creationId xmlns:p14="http://schemas.microsoft.com/office/powerpoint/2010/main" val="125199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C2CFA3D7-F9D0-CC44-8C38-C144DF349A6D}" type="datetimeFigureOut">
              <a:rPr kumimoji="1" lang="zh-CN" altLang="en-US" smtClean="0"/>
              <a:t>2017/10/25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692768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C2CFA3D7-F9D0-CC44-8C38-C144DF349A6D}" type="datetimeFigureOut">
              <a:rPr kumimoji="1" lang="zh-CN" altLang="en-US" smtClean="0"/>
              <a:t>2017/10/25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15422544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C2CFA3D7-F9D0-CC44-8C38-C144DF349A6D}" type="datetimeFigureOut">
              <a:rPr kumimoji="1" lang="zh-CN" altLang="en-US" smtClean="0"/>
              <a:t>2017/10/25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543073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C2CFA3D7-F9D0-CC44-8C38-C144DF349A6D}" type="datetimeFigureOut">
              <a:rPr kumimoji="1" lang="zh-CN" altLang="en-US" smtClean="0"/>
              <a:t>2017/10/25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1853446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C2CFA3D7-F9D0-CC44-8C38-C144DF349A6D}" type="datetimeFigureOut">
              <a:rPr kumimoji="1" lang="zh-CN" altLang="en-US" smtClean="0"/>
              <a:t>2017/10/25</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16299838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C2CFA3D7-F9D0-CC44-8C38-C144DF349A6D}" type="datetimeFigureOut">
              <a:rPr kumimoji="1" lang="zh-CN" altLang="en-US" smtClean="0"/>
              <a:t>2017/10/25</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1836829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C2CFA3D7-F9D0-CC44-8C38-C144DF349A6D}" type="datetimeFigureOut">
              <a:rPr kumimoji="1" lang="zh-CN" altLang="en-US" smtClean="0"/>
              <a:t>2017/10/25</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1518972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C2CFA3D7-F9D0-CC44-8C38-C144DF349A6D}" type="datetimeFigureOut">
              <a:rPr kumimoji="1" lang="zh-CN" altLang="en-US" smtClean="0"/>
              <a:t>2017/10/25</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85564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2CFA3D7-F9D0-CC44-8C38-C144DF349A6D}" type="datetimeFigureOut">
              <a:rPr kumimoji="1" lang="zh-CN" altLang="en-US" smtClean="0"/>
              <a:t>2017/10/25</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142289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C2CFA3D7-F9D0-CC44-8C38-C144DF349A6D}" type="datetimeFigureOut">
              <a:rPr kumimoji="1" lang="zh-CN" altLang="en-US" smtClean="0"/>
              <a:t>2017/10/25</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291213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C2CFA3D7-F9D0-CC44-8C38-C144DF349A6D}" type="datetimeFigureOut">
              <a:rPr kumimoji="1" lang="zh-CN" altLang="en-US" smtClean="0"/>
              <a:t>2017/10/25</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31083610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CFA3D7-F9D0-CC44-8C38-C144DF349A6D}" type="datetimeFigureOut">
              <a:rPr kumimoji="1" lang="zh-CN" altLang="en-US" smtClean="0"/>
              <a:t>2017/10/25</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0B6BBB-3308-3A46-ABFF-AE95AB754A53}" type="slidenum">
              <a:rPr kumimoji="1" lang="zh-CN" altLang="en-US" smtClean="0"/>
              <a:t>‹#›</a:t>
            </a:fld>
            <a:endParaRPr kumimoji="1" lang="zh-CN" altLang="en-US"/>
          </a:p>
        </p:txBody>
      </p:sp>
    </p:spTree>
    <p:extLst>
      <p:ext uri="{BB962C8B-B14F-4D97-AF65-F5344CB8AC3E}">
        <p14:creationId xmlns:p14="http://schemas.microsoft.com/office/powerpoint/2010/main" val="7776687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hyperlink" Target="https://isocpp.org/about" TargetMode="External"/><Relationship Id="rId4" Type="http://schemas.openxmlformats.org/officeDocument/2006/relationships/hyperlink" Target="https://www.meetingcpp.com/2017/" TargetMode="External"/><Relationship Id="rId1" Type="http://schemas.openxmlformats.org/officeDocument/2006/relationships/slideLayout" Target="../slideLayouts/slideLayout2.xml"/><Relationship Id="rId2" Type="http://schemas.openxmlformats.org/officeDocument/2006/relationships/hyperlink" Target="http://githut.inf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1.png"/><Relationship Id="rId1" Type="http://schemas.microsoft.com/office/2007/relationships/media" Target="../media/media1.mov"/><Relationship Id="rId2" Type="http://schemas.openxmlformats.org/officeDocument/2006/relationships/video" Target="../media/media1.mov"/></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如何利用 </a:t>
            </a:r>
            <a:r>
              <a:rPr lang="en-US" altLang="zh-CN" dirty="0"/>
              <a:t>STL </a:t>
            </a:r>
            <a:r>
              <a:rPr lang="zh-CN" altLang="en-US" dirty="0"/>
              <a:t>从零起点快速成长</a:t>
            </a:r>
            <a:endParaRPr kumimoji="1" lang="zh-CN" altLang="en-US" dirty="0"/>
          </a:p>
        </p:txBody>
      </p:sp>
      <p:sp>
        <p:nvSpPr>
          <p:cNvPr id="3" name="副标题 2"/>
          <p:cNvSpPr>
            <a:spLocks noGrp="1"/>
          </p:cNvSpPr>
          <p:nvPr>
            <p:ph type="subTitle" idx="1"/>
          </p:nvPr>
        </p:nvSpPr>
        <p:spPr/>
        <p:txBody>
          <a:bodyPr/>
          <a:lstStyle/>
          <a:p>
            <a:r>
              <a:rPr kumimoji="1" lang="zh-CN" altLang="en-US" dirty="0" smtClean="0"/>
              <a:t>南京外国语学校 李曙</a:t>
            </a:r>
            <a:endParaRPr kumimoji="1" lang="zh-CN" altLang="en-US" dirty="0"/>
          </a:p>
        </p:txBody>
      </p:sp>
    </p:spTree>
    <p:extLst>
      <p:ext uri="{BB962C8B-B14F-4D97-AF65-F5344CB8AC3E}">
        <p14:creationId xmlns:p14="http://schemas.microsoft.com/office/powerpoint/2010/main" val="6244785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功能模板</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1468967"/>
            <a:ext cx="7306425" cy="5151966"/>
          </a:xfrm>
          <a:prstGeom prst="rect">
            <a:avLst/>
          </a:prstGeom>
        </p:spPr>
      </p:pic>
      <p:sp>
        <p:nvSpPr>
          <p:cNvPr id="5" name="文本框 4"/>
          <p:cNvSpPr txBox="1"/>
          <p:nvPr/>
        </p:nvSpPr>
        <p:spPr>
          <a:xfrm>
            <a:off x="8771467" y="1896532"/>
            <a:ext cx="2582333" cy="1477328"/>
          </a:xfrm>
          <a:prstGeom prst="rect">
            <a:avLst/>
          </a:prstGeom>
          <a:noFill/>
        </p:spPr>
        <p:txBody>
          <a:bodyPr wrap="square" rtlCol="0">
            <a:spAutoFit/>
          </a:bodyPr>
          <a:lstStyle/>
          <a:p>
            <a:r>
              <a:rPr kumimoji="1" lang="zh-CN" altLang="en-US" dirty="0" smtClean="0"/>
              <a:t>编译器根据参数的类型来推断模版实参，即编译器使用实参的类型来确定绑定到模板参数</a:t>
            </a:r>
            <a:r>
              <a:rPr kumimoji="1" lang="en-US" altLang="zh-CN" dirty="0" smtClean="0"/>
              <a:t>T</a:t>
            </a:r>
            <a:r>
              <a:rPr kumimoji="1" lang="zh-CN" altLang="en-US" dirty="0" smtClean="0"/>
              <a:t>的类型。</a:t>
            </a:r>
            <a:endParaRPr kumimoji="1" lang="zh-CN" altLang="en-US" dirty="0"/>
          </a:p>
        </p:txBody>
      </p:sp>
    </p:spTree>
    <p:extLst>
      <p:ext uri="{BB962C8B-B14F-4D97-AF65-F5344CB8AC3E}">
        <p14:creationId xmlns:p14="http://schemas.microsoft.com/office/powerpoint/2010/main" val="18685262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什么是类</a:t>
            </a:r>
            <a:r>
              <a:rPr kumimoji="1" lang="en-US" altLang="zh-CN" dirty="0" smtClean="0"/>
              <a:t> class</a:t>
            </a:r>
            <a:endParaRPr kumimoji="1" lang="zh-CN" altLang="en-US" dirty="0"/>
          </a:p>
        </p:txBody>
      </p:sp>
      <p:sp>
        <p:nvSpPr>
          <p:cNvPr id="3" name="内容占位符 2"/>
          <p:cNvSpPr>
            <a:spLocks noGrp="1"/>
          </p:cNvSpPr>
          <p:nvPr>
            <p:ph idx="1"/>
          </p:nvPr>
        </p:nvSpPr>
        <p:spPr/>
        <p:txBody>
          <a:bodyPr/>
          <a:lstStyle/>
          <a:p>
            <a:r>
              <a:rPr kumimoji="1" lang="zh-CN" altLang="en-US" dirty="0" smtClean="0"/>
              <a:t>使用类就是定一个自己的数据结构来描述问题的一个元素</a:t>
            </a:r>
            <a:endParaRPr kumimoji="1" lang="en-US" altLang="zh-CN" dirty="0" smtClean="0"/>
          </a:p>
          <a:p>
            <a:r>
              <a:rPr kumimoji="1" lang="zh-CN" altLang="en-US" dirty="0" smtClean="0"/>
              <a:t>类名是什么？</a:t>
            </a:r>
            <a:endParaRPr kumimoji="1" lang="en-US" altLang="zh-CN" dirty="0" smtClean="0"/>
          </a:p>
          <a:p>
            <a:r>
              <a:rPr kumimoji="1" lang="zh-CN" altLang="en-US" dirty="0" smtClean="0"/>
              <a:t>它在哪里定义的？</a:t>
            </a:r>
            <a:endParaRPr kumimoji="1" lang="en-US" altLang="zh-CN" dirty="0" smtClean="0"/>
          </a:p>
          <a:p>
            <a:r>
              <a:rPr kumimoji="1" lang="zh-CN" altLang="en-US" dirty="0" smtClean="0"/>
              <a:t>它支持什么操作？</a:t>
            </a:r>
            <a:endParaRPr kumimoji="1" lang="en-US" altLang="zh-CN" dirty="0" smtClean="0"/>
          </a:p>
        </p:txBody>
      </p:sp>
    </p:spTree>
    <p:extLst>
      <p:ext uri="{BB962C8B-B14F-4D97-AF65-F5344CB8AC3E}">
        <p14:creationId xmlns:p14="http://schemas.microsoft.com/office/powerpoint/2010/main" val="2067514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什么是类</a:t>
            </a:r>
            <a:endParaRPr kumimoji="1" lang="zh-CN" altLang="en-US" dirty="0"/>
          </a:p>
        </p:txBody>
      </p:sp>
      <p:sp>
        <p:nvSpPr>
          <p:cNvPr id="3" name="内容占位符 2"/>
          <p:cNvSpPr>
            <a:spLocks noGrp="1"/>
          </p:cNvSpPr>
          <p:nvPr>
            <p:ph idx="1"/>
          </p:nvPr>
        </p:nvSpPr>
        <p:spPr/>
        <p:txBody>
          <a:bodyPr/>
          <a:lstStyle/>
          <a:p>
            <a:r>
              <a:rPr kumimoji="1" lang="zh-CN" altLang="en-US" dirty="0" smtClean="0"/>
              <a:t>类是数据结构概念的扩充</a:t>
            </a:r>
            <a:endParaRPr kumimoji="1" lang="en-US" altLang="zh-CN" dirty="0" smtClean="0"/>
          </a:p>
          <a:p>
            <a:r>
              <a:rPr kumimoji="1" lang="zh-CN" altLang="en-US" dirty="0" smtClean="0"/>
              <a:t>可以包含自己的数据成员，同样也可以包含自己的功能（函数）</a:t>
            </a:r>
            <a:endParaRPr kumimoji="1" lang="en-US" altLang="zh-CN" dirty="0" smtClean="0"/>
          </a:p>
          <a:p>
            <a:r>
              <a:rPr kumimoji="1" lang="zh-CN" altLang="en-US" dirty="0" smtClean="0"/>
              <a:t>对象是类的实例 就像（ </a:t>
            </a:r>
            <a:r>
              <a:rPr kumimoji="1" lang="en-US" altLang="zh-CN" dirty="0" err="1" smtClean="0"/>
              <a:t>int</a:t>
            </a:r>
            <a:r>
              <a:rPr kumimoji="1" lang="zh-CN" altLang="en-US" dirty="0" smtClean="0"/>
              <a:t> </a:t>
            </a:r>
            <a:r>
              <a:rPr kumimoji="1" lang="en-US" altLang="zh-CN" dirty="0" smtClean="0"/>
              <a:t>a;</a:t>
            </a:r>
            <a:r>
              <a:rPr kumimoji="1" lang="zh-CN" altLang="en-US" dirty="0" smtClean="0"/>
              <a:t>  </a:t>
            </a:r>
            <a:r>
              <a:rPr kumimoji="1" lang="en-US" altLang="zh-CN" dirty="0" err="1" smtClean="0"/>
              <a:t>int</a:t>
            </a:r>
            <a:r>
              <a:rPr kumimoji="1" lang="zh-CN" altLang="en-US" dirty="0" smtClean="0"/>
              <a:t>是类，</a:t>
            </a:r>
            <a:r>
              <a:rPr kumimoji="1" lang="en-US" altLang="zh-CN" dirty="0" smtClean="0"/>
              <a:t>a</a:t>
            </a:r>
            <a:r>
              <a:rPr kumimoji="1" lang="zh-CN" altLang="en-US" dirty="0" smtClean="0"/>
              <a:t> 是实例）</a:t>
            </a:r>
            <a:endParaRPr kumimoji="1" lang="en-US" altLang="zh-CN" dirty="0" smtClean="0"/>
          </a:p>
          <a:p>
            <a:r>
              <a:rPr kumimoji="1" lang="zh-CN" altLang="en-US" dirty="0" smtClean="0"/>
              <a:t>通俗的说 类是一个自带操作说明的数据类型</a:t>
            </a:r>
            <a:endParaRPr kumimoji="1" lang="en-US" altLang="zh-CN" dirty="0" smtClean="0"/>
          </a:p>
        </p:txBody>
      </p:sp>
    </p:spTree>
    <p:extLst>
      <p:ext uri="{BB962C8B-B14F-4D97-AF65-F5344CB8AC3E}">
        <p14:creationId xmlns:p14="http://schemas.microsoft.com/office/powerpoint/2010/main" val="1735283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9900" y="365125"/>
            <a:ext cx="9613900" cy="6350000"/>
          </a:xfrm>
          <a:prstGeom prst="rect">
            <a:avLst/>
          </a:prstGeom>
        </p:spPr>
      </p:pic>
      <p:sp>
        <p:nvSpPr>
          <p:cNvPr id="2" name="标题 1"/>
          <p:cNvSpPr>
            <a:spLocks noGrp="1"/>
          </p:cNvSpPr>
          <p:nvPr>
            <p:ph type="title"/>
          </p:nvPr>
        </p:nvSpPr>
        <p:spPr/>
        <p:txBody>
          <a:bodyPr/>
          <a:lstStyle/>
          <a:p>
            <a:r>
              <a:rPr kumimoji="1" lang="zh-CN" altLang="en-US" dirty="0" smtClean="0"/>
              <a:t>一个简单的类  矩形</a:t>
            </a:r>
            <a:endParaRPr kumimoji="1" lang="zh-CN" altLang="en-US" dirty="0"/>
          </a:p>
        </p:txBody>
      </p:sp>
    </p:spTree>
    <p:extLst>
      <p:ext uri="{BB962C8B-B14F-4D97-AF65-F5344CB8AC3E}">
        <p14:creationId xmlns:p14="http://schemas.microsoft.com/office/powerpoint/2010/main" val="64615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xit" presetSubtype="4" fill="hold" grpId="0" nodeType="clickEffect">
                                  <p:stCondLst>
                                    <p:cond delay="0"/>
                                  </p:stCondLst>
                                  <p:childTnLst>
                                    <p:anim calcmode="lin" valueType="num">
                                      <p:cBhvr additive="base">
                                        <p:cTn id="6" dur="500"/>
                                        <p:tgtEl>
                                          <p:spTgt spid="2"/>
                                        </p:tgtEl>
                                        <p:attrNameLst>
                                          <p:attrName>ppt_y</p:attrName>
                                        </p:attrNameLst>
                                      </p:cBhvr>
                                      <p:tavLst>
                                        <p:tav tm="0">
                                          <p:val>
                                            <p:strVal val="#ppt_y"/>
                                          </p:val>
                                        </p:tav>
                                        <p:tav tm="100000">
                                          <p:val>
                                            <p:strVal val="#ppt_y+#ppt_h*1.125000"/>
                                          </p:val>
                                        </p:tav>
                                      </p:tavLst>
                                    </p:anim>
                                    <p:animEffect transition="out" filter="wipe(down)">
                                      <p:cBhvr>
                                        <p:cTn id="7" dur="500"/>
                                        <p:tgtEl>
                                          <p:spTgt spid="2"/>
                                        </p:tgtEl>
                                      </p:cBhvr>
                                    </p:animEffect>
                                    <p:set>
                                      <p:cBhvr>
                                        <p:cTn id="8" dur="1" fill="hold">
                                          <p:stCondLst>
                                            <p:cond delay="499"/>
                                          </p:stCondLst>
                                        </p:cTn>
                                        <p:tgtEl>
                                          <p:spTgt spid="2"/>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类的好处</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1766" y="0"/>
            <a:ext cx="7454900" cy="6794687"/>
          </a:xfrm>
          <a:prstGeom prst="rect">
            <a:avLst/>
          </a:prstGeom>
        </p:spPr>
      </p:pic>
    </p:spTree>
    <p:extLst>
      <p:ext uri="{BB962C8B-B14F-4D97-AF65-F5344CB8AC3E}">
        <p14:creationId xmlns:p14="http://schemas.microsoft.com/office/powerpoint/2010/main" val="193829873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4"/>
            <a:ext cx="10515600" cy="5375276"/>
          </a:xfrm>
        </p:spPr>
        <p:txBody>
          <a:bodyPr>
            <a:normAutofit/>
          </a:bodyPr>
          <a:lstStyle/>
          <a:p>
            <a:r>
              <a:rPr kumimoji="1" lang="zh-CN" altLang="en-US" dirty="0" smtClean="0"/>
              <a:t>一个隐含的问题：</a:t>
            </a:r>
            <a:r>
              <a:rPr kumimoji="1" lang="en-US" altLang="zh-CN" dirty="0" smtClean="0"/>
              <a:t/>
            </a:r>
            <a:br>
              <a:rPr kumimoji="1" lang="en-US" altLang="zh-CN" dirty="0" smtClean="0"/>
            </a:br>
            <a:r>
              <a:rPr kumimoji="1" lang="zh-CN" altLang="en-US" dirty="0" smtClean="0"/>
              <a:t>如果</a:t>
            </a:r>
            <a:r>
              <a:rPr kumimoji="1" lang="en-US" altLang="zh-CN" dirty="0" smtClean="0"/>
              <a:t>rec_1.area() </a:t>
            </a:r>
            <a:r>
              <a:rPr kumimoji="1" lang="zh-CN" altLang="en-US" dirty="0" smtClean="0"/>
              <a:t>在 </a:t>
            </a:r>
            <a:r>
              <a:rPr kumimoji="1" lang="en-US" altLang="zh-CN" dirty="0" smtClean="0"/>
              <a:t>rec_1.set_value(</a:t>
            </a:r>
            <a:r>
              <a:rPr kumimoji="1" lang="en-US" altLang="zh-CN" dirty="0" err="1" smtClean="0"/>
              <a:t>int</a:t>
            </a:r>
            <a:r>
              <a:rPr kumimoji="1" lang="en-US" altLang="zh-CN" dirty="0" smtClean="0"/>
              <a:t> , </a:t>
            </a:r>
            <a:r>
              <a:rPr kumimoji="1" lang="en-US" altLang="zh-CN" dirty="0" err="1" smtClean="0"/>
              <a:t>int</a:t>
            </a:r>
            <a:r>
              <a:rPr kumimoji="1" lang="en-US" altLang="zh-CN" dirty="0" smtClean="0"/>
              <a:t> )</a:t>
            </a:r>
            <a:r>
              <a:rPr kumimoji="1" lang="zh-CN" altLang="en-US" dirty="0" smtClean="0"/>
              <a:t>之前被调用运行会发生什么情况？</a:t>
            </a:r>
            <a:r>
              <a:rPr kumimoji="1" lang="en-US" altLang="zh-CN" dirty="0" smtClean="0"/>
              <a:t/>
            </a:r>
            <a:br>
              <a:rPr kumimoji="1" lang="en-US" altLang="zh-CN" dirty="0" smtClean="0"/>
            </a:br>
            <a:r>
              <a:rPr kumimoji="1" lang="en-US" altLang="zh-CN" dirty="0" smtClean="0"/>
              <a:t/>
            </a:r>
            <a:br>
              <a:rPr kumimoji="1" lang="en-US" altLang="zh-CN" dirty="0" smtClean="0"/>
            </a:br>
            <a:r>
              <a:rPr kumimoji="1" lang="zh-CN" altLang="en-US" dirty="0" smtClean="0"/>
              <a:t>不同的编译系统可能发生不同情况。</a:t>
            </a:r>
            <a:r>
              <a:rPr kumimoji="1" lang="en-US" altLang="zh-CN" dirty="0" smtClean="0"/>
              <a:t/>
            </a:r>
            <a:br>
              <a:rPr kumimoji="1" lang="en-US" altLang="zh-CN" dirty="0" smtClean="0"/>
            </a:br>
            <a:r>
              <a:rPr kumimoji="1" lang="zh-CN" altLang="en-US" dirty="0" smtClean="0"/>
              <a:t>所以</a:t>
            </a:r>
            <a:r>
              <a:rPr kumimoji="1" lang="en-US" altLang="zh-CN" dirty="0" smtClean="0"/>
              <a:t>Class</a:t>
            </a:r>
            <a:r>
              <a:rPr kumimoji="1" lang="zh-CN" altLang="en-US" dirty="0" smtClean="0"/>
              <a:t> 提供一个特殊函数 </a:t>
            </a:r>
            <a:r>
              <a:rPr kumimoji="1" lang="en-US" altLang="zh-CN" dirty="0" smtClean="0"/>
              <a:t>constructor </a:t>
            </a:r>
            <a:r>
              <a:rPr kumimoji="1" lang="zh-CN" altLang="en-US" dirty="0" smtClean="0"/>
              <a:t>构造函数。用于初始化类中的相关成员。</a:t>
            </a:r>
            <a:endParaRPr kumimoji="1" lang="zh-CN" altLang="en-US" dirty="0"/>
          </a:p>
        </p:txBody>
      </p:sp>
    </p:spTree>
    <p:extLst>
      <p:ext uri="{BB962C8B-B14F-4D97-AF65-F5344CB8AC3E}">
        <p14:creationId xmlns:p14="http://schemas.microsoft.com/office/powerpoint/2010/main" val="4742293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08132" y="0"/>
            <a:ext cx="10515600" cy="1325563"/>
          </a:xfrm>
        </p:spPr>
        <p:txBody>
          <a:bodyPr/>
          <a:lstStyle/>
          <a:p>
            <a:r>
              <a:rPr kumimoji="1" lang="zh-CN" altLang="en-US" dirty="0" smtClean="0"/>
              <a:t>有构造函数的类</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132" y="1027906"/>
            <a:ext cx="7128801" cy="5798608"/>
          </a:xfrm>
          <a:prstGeom prst="rect">
            <a:avLst/>
          </a:prstGeom>
        </p:spPr>
      </p:pic>
    </p:spTree>
    <p:extLst>
      <p:ext uri="{BB962C8B-B14F-4D97-AF65-F5344CB8AC3E}">
        <p14:creationId xmlns:p14="http://schemas.microsoft.com/office/powerpoint/2010/main" val="15459669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8900" y="139700"/>
            <a:ext cx="6921500" cy="6565900"/>
          </a:xfrm>
          <a:prstGeom prst="rect">
            <a:avLst/>
          </a:prstGeom>
        </p:spPr>
      </p:pic>
      <p:sp>
        <p:nvSpPr>
          <p:cNvPr id="2" name="标题 1"/>
          <p:cNvSpPr>
            <a:spLocks noGrp="1"/>
          </p:cNvSpPr>
          <p:nvPr>
            <p:ph type="title"/>
          </p:nvPr>
        </p:nvSpPr>
        <p:spPr/>
        <p:txBody>
          <a:bodyPr/>
          <a:lstStyle/>
          <a:p>
            <a:r>
              <a:rPr kumimoji="1" lang="zh-CN" altLang="en-US" dirty="0" smtClean="0"/>
              <a:t>当然我们可以重载构造函数</a:t>
            </a:r>
            <a:endParaRPr kumimoji="1" lang="zh-CN" altLang="en-US" dirty="0"/>
          </a:p>
        </p:txBody>
      </p:sp>
    </p:spTree>
    <p:extLst>
      <p:ext uri="{BB962C8B-B14F-4D97-AF65-F5344CB8AC3E}">
        <p14:creationId xmlns:p14="http://schemas.microsoft.com/office/powerpoint/2010/main" val="1500313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xit" presetSubtype="1" fill="hold" grpId="0" nodeType="clickEffect">
                                  <p:stCondLst>
                                    <p:cond delay="0"/>
                                  </p:stCondLst>
                                  <p:childTnLst>
                                    <p:anim calcmode="lin" valueType="num">
                                      <p:cBhvr additive="base">
                                        <p:cTn id="6" dur="500"/>
                                        <p:tgtEl>
                                          <p:spTgt spid="2"/>
                                        </p:tgtEl>
                                        <p:attrNameLst>
                                          <p:attrName>ppt_y</p:attrName>
                                        </p:attrNameLst>
                                      </p:cBhvr>
                                      <p:tavLst>
                                        <p:tav tm="0">
                                          <p:val>
                                            <p:strVal val="#ppt_y"/>
                                          </p:val>
                                        </p:tav>
                                        <p:tav tm="100000">
                                          <p:val>
                                            <p:strVal val="#ppt_y-#ppt_h*1.125000"/>
                                          </p:val>
                                        </p:tav>
                                      </p:tavLst>
                                    </p:anim>
                                    <p:animEffect transition="out" filter="wipe(up)">
                                      <p:cBhvr>
                                        <p:cTn id="7" dur="500"/>
                                        <p:tgtEl>
                                          <p:spTgt spid="2"/>
                                        </p:tgtEl>
                                      </p:cBhvr>
                                    </p:animEffect>
                                    <p:set>
                                      <p:cBhvr>
                                        <p:cTn id="8" dur="1" fill="hold">
                                          <p:stCondLst>
                                            <p:cond delay="499"/>
                                          </p:stCondLst>
                                        </p:cTn>
                                        <p:tgtEl>
                                          <p:spTgt spid="2"/>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82600" y="382059"/>
            <a:ext cx="4275667" cy="2987674"/>
          </a:xfrm>
        </p:spPr>
        <p:txBody>
          <a:bodyPr>
            <a:normAutofit/>
          </a:bodyPr>
          <a:lstStyle/>
          <a:p>
            <a:r>
              <a:rPr kumimoji="1" lang="zh-CN" altLang="en-US" dirty="0" smtClean="0"/>
              <a:t>新类型</a:t>
            </a:r>
            <a:r>
              <a:rPr kumimoji="1" lang="en-US" altLang="zh-CN" dirty="0" smtClean="0"/>
              <a:t>--</a:t>
            </a:r>
            <a:r>
              <a:rPr kumimoji="1" lang="zh-CN" altLang="en-US" dirty="0" smtClean="0"/>
              <a:t>新运算</a:t>
            </a:r>
            <a:r>
              <a:rPr kumimoji="1" lang="en-US" altLang="zh-CN" dirty="0" smtClean="0"/>
              <a:t>--</a:t>
            </a:r>
            <a:r>
              <a:rPr kumimoji="1" lang="zh-CN" altLang="en-US" dirty="0" smtClean="0"/>
              <a:t>当然需要重新约定运算符</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0733" y="0"/>
            <a:ext cx="6956913" cy="6858000"/>
          </a:xfrm>
          <a:prstGeom prst="rect">
            <a:avLst/>
          </a:prstGeom>
        </p:spPr>
      </p:pic>
    </p:spTree>
    <p:extLst>
      <p:ext uri="{BB962C8B-B14F-4D97-AF65-F5344CB8AC3E}">
        <p14:creationId xmlns:p14="http://schemas.microsoft.com/office/powerpoint/2010/main" val="5324192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模板类</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39533" y="135467"/>
            <a:ext cx="8877300" cy="6451600"/>
          </a:xfrm>
          <a:prstGeom prst="rect">
            <a:avLst/>
          </a:prstGeom>
        </p:spPr>
      </p:pic>
    </p:spTree>
    <p:extLst>
      <p:ext uri="{BB962C8B-B14F-4D97-AF65-F5344CB8AC3E}">
        <p14:creationId xmlns:p14="http://schemas.microsoft.com/office/powerpoint/2010/main" val="5598475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C++</a:t>
            </a:r>
            <a:r>
              <a:rPr kumimoji="1" lang="zh-CN" altLang="en-US" dirty="0" smtClean="0"/>
              <a:t>的生命力</a:t>
            </a:r>
            <a:endParaRPr kumimoji="1" lang="zh-CN" altLang="en-US" dirty="0"/>
          </a:p>
        </p:txBody>
      </p:sp>
      <p:sp>
        <p:nvSpPr>
          <p:cNvPr id="3" name="内容占位符 2"/>
          <p:cNvSpPr>
            <a:spLocks noGrp="1"/>
          </p:cNvSpPr>
          <p:nvPr>
            <p:ph idx="1"/>
          </p:nvPr>
        </p:nvSpPr>
        <p:spPr/>
        <p:txBody>
          <a:bodyPr/>
          <a:lstStyle/>
          <a:p>
            <a:r>
              <a:rPr kumimoji="1" lang="en-US" altLang="zh-CN" dirty="0" smtClean="0">
                <a:hlinkClick r:id="rId2"/>
              </a:rPr>
              <a:t>http://githut.info/</a:t>
            </a:r>
            <a:r>
              <a:rPr kumimoji="1" lang="zh-CN" altLang="en-US" dirty="0"/>
              <a:t> </a:t>
            </a:r>
            <a:r>
              <a:rPr kumimoji="1" lang="zh-CN" altLang="en-US" dirty="0" smtClean="0"/>
              <a:t> </a:t>
            </a:r>
            <a:r>
              <a:rPr kumimoji="1" lang="en-US" altLang="zh-CN" dirty="0" err="1" smtClean="0"/>
              <a:t>github</a:t>
            </a:r>
            <a:r>
              <a:rPr kumimoji="1" lang="zh-CN" altLang="en-US" dirty="0" smtClean="0"/>
              <a:t>上语言的活力表</a:t>
            </a:r>
            <a:endParaRPr kumimoji="1" lang="en-US" altLang="zh-CN" dirty="0" smtClean="0"/>
          </a:p>
          <a:p>
            <a:r>
              <a:rPr kumimoji="1" lang="en-US" altLang="zh-CN" dirty="0" smtClean="0">
                <a:hlinkClick r:id="rId3"/>
              </a:rPr>
              <a:t>https://isocpp.org/about</a:t>
            </a:r>
            <a:r>
              <a:rPr kumimoji="1" lang="zh-CN" altLang="en-US" dirty="0"/>
              <a:t> </a:t>
            </a:r>
            <a:r>
              <a:rPr kumimoji="1" lang="zh-CN" altLang="en-US" dirty="0" smtClean="0"/>
              <a:t> </a:t>
            </a:r>
            <a:r>
              <a:rPr kumimoji="1" lang="en-US" altLang="zh-CN" dirty="0" smtClean="0"/>
              <a:t>C++</a:t>
            </a:r>
            <a:r>
              <a:rPr kumimoji="1" lang="zh-CN" altLang="en-US" dirty="0" smtClean="0"/>
              <a:t>的总部</a:t>
            </a:r>
            <a:endParaRPr kumimoji="1" lang="en-US" altLang="zh-CN" dirty="0" smtClean="0"/>
          </a:p>
          <a:p>
            <a:r>
              <a:rPr kumimoji="1" lang="en-US" altLang="zh-CN" dirty="0" smtClean="0">
                <a:hlinkClick r:id="rId4"/>
              </a:rPr>
              <a:t>https://www.meetingcpp.com/2017/</a:t>
            </a:r>
            <a:r>
              <a:rPr kumimoji="1" lang="zh-CN" altLang="en-US" dirty="0" smtClean="0"/>
              <a:t>  一次很寻常的</a:t>
            </a:r>
            <a:r>
              <a:rPr kumimoji="1" lang="en-US" altLang="zh-CN" dirty="0" smtClean="0"/>
              <a:t>C++</a:t>
            </a:r>
            <a:r>
              <a:rPr kumimoji="1" lang="zh-CN" altLang="en-US" dirty="0" smtClean="0"/>
              <a:t>会议</a:t>
            </a:r>
            <a:endParaRPr kumimoji="1" lang="en-US" altLang="zh-CN" dirty="0" smtClean="0"/>
          </a:p>
          <a:p>
            <a:r>
              <a:rPr kumimoji="1" lang="zh-CN" altLang="en-US" dirty="0" smtClean="0"/>
              <a:t>新标准 </a:t>
            </a:r>
            <a:r>
              <a:rPr kumimoji="1" lang="en-US" altLang="zh-CN" dirty="0" smtClean="0"/>
              <a:t>2</a:t>
            </a:r>
            <a:r>
              <a:rPr kumimoji="1" lang="zh-CN" altLang="en-US" dirty="0" smtClean="0"/>
              <a:t>／</a:t>
            </a:r>
            <a:r>
              <a:rPr kumimoji="1" lang="en-US" altLang="zh-CN" dirty="0" smtClean="0"/>
              <a:t>3</a:t>
            </a:r>
            <a:r>
              <a:rPr kumimoji="1" lang="zh-CN" altLang="en-US" dirty="0" smtClean="0"/>
              <a:t> 的文本都是用来描述</a:t>
            </a:r>
            <a:r>
              <a:rPr kumimoji="1" lang="en-US" altLang="zh-CN" dirty="0" smtClean="0"/>
              <a:t>STL</a:t>
            </a:r>
            <a:r>
              <a:rPr kumimoji="1" lang="zh-CN" altLang="en-US" dirty="0" smtClean="0"/>
              <a:t>（标准库）</a:t>
            </a:r>
            <a:endParaRPr kumimoji="1" lang="en-US" altLang="zh-CN" dirty="0" smtClean="0"/>
          </a:p>
          <a:p>
            <a:r>
              <a:rPr kumimoji="1" lang="zh-CN" altLang="en-US" dirty="0" smtClean="0"/>
              <a:t>掌握库核心 </a:t>
            </a:r>
            <a:r>
              <a:rPr kumimoji="1" lang="en-US" altLang="zh-CN" dirty="0" smtClean="0"/>
              <a:t>—</a:t>
            </a:r>
            <a:r>
              <a:rPr kumimoji="1" lang="zh-CN" altLang="en-US" dirty="0" smtClean="0"/>
              <a:t> 容器类和泛型算法</a:t>
            </a:r>
            <a:endParaRPr kumimoji="1" lang="en-US" altLang="zh-CN" dirty="0" smtClean="0"/>
          </a:p>
          <a:p>
            <a:endParaRPr kumimoji="1" lang="zh-CN" altLang="en-US" dirty="0"/>
          </a:p>
        </p:txBody>
      </p:sp>
    </p:spTree>
    <p:extLst>
      <p:ext uri="{BB962C8B-B14F-4D97-AF65-F5344CB8AC3E}">
        <p14:creationId xmlns:p14="http://schemas.microsoft.com/office/powerpoint/2010/main" val="12823066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3801533" cy="3275542"/>
          </a:xfrm>
        </p:spPr>
        <p:txBody>
          <a:bodyPr>
            <a:normAutofit/>
          </a:bodyPr>
          <a:lstStyle/>
          <a:p>
            <a:r>
              <a:rPr kumimoji="1" lang="zh-CN" altLang="en-US" dirty="0" smtClean="0"/>
              <a:t>如果还想定制一个</a:t>
            </a:r>
            <a:r>
              <a:rPr kumimoji="1" lang="zh-CN" altLang="en-US" smtClean="0"/>
              <a:t>特别数据类型的</a:t>
            </a:r>
            <a:endParaRPr kumimoji="1" lang="zh-CN" altLang="en-US"/>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9733" y="0"/>
            <a:ext cx="6991066" cy="6858000"/>
          </a:xfrm>
          <a:prstGeom prst="rect">
            <a:avLst/>
          </a:prstGeom>
        </p:spPr>
      </p:pic>
    </p:spTree>
    <p:extLst>
      <p:ext uri="{BB962C8B-B14F-4D97-AF65-F5344CB8AC3E}">
        <p14:creationId xmlns:p14="http://schemas.microsoft.com/office/powerpoint/2010/main" val="40517989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小结一下：</a:t>
            </a:r>
            <a:endParaRPr kumimoji="1" lang="zh-CN" altLang="en-US" dirty="0"/>
          </a:p>
        </p:txBody>
      </p:sp>
      <p:sp>
        <p:nvSpPr>
          <p:cNvPr id="3" name="内容占位符 2"/>
          <p:cNvSpPr>
            <a:spLocks noGrp="1"/>
          </p:cNvSpPr>
          <p:nvPr>
            <p:ph idx="1"/>
          </p:nvPr>
        </p:nvSpPr>
        <p:spPr/>
        <p:txBody>
          <a:bodyPr/>
          <a:lstStyle/>
          <a:p>
            <a:r>
              <a:rPr kumimoji="1" lang="zh-CN" altLang="en-US" dirty="0" smtClean="0"/>
              <a:t>放轻松！我们是在讨论</a:t>
            </a:r>
            <a:r>
              <a:rPr kumimoji="1" lang="en-US" altLang="zh-CN" dirty="0" smtClean="0"/>
              <a:t>1997</a:t>
            </a:r>
            <a:r>
              <a:rPr kumimoji="1" lang="zh-CN" altLang="en-US" dirty="0" smtClean="0"/>
              <a:t>年出现的“先进”技术；</a:t>
            </a:r>
            <a:endParaRPr kumimoji="1" lang="en-US" altLang="zh-CN" dirty="0" smtClean="0"/>
          </a:p>
          <a:p>
            <a:r>
              <a:rPr kumimoji="1" lang="en-US" altLang="zh-CN" dirty="0" smtClean="0"/>
              <a:t>C</a:t>
            </a:r>
            <a:r>
              <a:rPr kumimoji="1" lang="zh-CN" altLang="en-US" dirty="0" smtClean="0"/>
              <a:t>语言确实强大，直接在“裸机”上动刀，相当于直接骑着发动机在高速上奔跑，确实比在发动机上套一个乌龟壳，来个变速箱，然后再装几个沙发来的狂野，但狂野的奔跑方式并不一定适合每位学员，而且即使是有经验的骑手，出事故概率依然不低。需要经过很长时间的刻意训练才能掌握骑术，但我们的选手确实不容易有那么多的时间投入。</a:t>
            </a:r>
            <a:endParaRPr kumimoji="1" lang="en-US" altLang="zh-CN" dirty="0" smtClean="0"/>
          </a:p>
          <a:p>
            <a:r>
              <a:rPr kumimoji="1" lang="en-US" altLang="zh-CN" dirty="0" smtClean="0"/>
              <a:t>C++</a:t>
            </a:r>
            <a:r>
              <a:rPr kumimoji="1" lang="zh-CN" altLang="en-US" dirty="0" smtClean="0"/>
              <a:t>的</a:t>
            </a:r>
            <a:r>
              <a:rPr kumimoji="1" lang="en-US" altLang="zh-CN" dirty="0" smtClean="0"/>
              <a:t>STL</a:t>
            </a:r>
            <a:r>
              <a:rPr kumimoji="1" lang="zh-CN" altLang="en-US" dirty="0" smtClean="0"/>
              <a:t>试图在自由奔放和行驶平顺性之间来一个平衡。</a:t>
            </a:r>
            <a:endParaRPr kumimoji="1" lang="en-US" altLang="zh-CN" dirty="0" smtClean="0"/>
          </a:p>
          <a:p>
            <a:r>
              <a:rPr kumimoji="1" lang="zh-CN" altLang="en-US" dirty="0" smtClean="0"/>
              <a:t>下面我们来看一个现代语言的编程平稳度。</a:t>
            </a:r>
            <a:endParaRPr kumimoji="1" lang="en-US" altLang="zh-CN" dirty="0" smtClean="0"/>
          </a:p>
        </p:txBody>
      </p:sp>
    </p:spTree>
    <p:extLst>
      <p:ext uri="{BB962C8B-B14F-4D97-AF65-F5344CB8AC3E}">
        <p14:creationId xmlns:p14="http://schemas.microsoft.com/office/powerpoint/2010/main" val="11912487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55134" y="2481792"/>
            <a:ext cx="10515600" cy="1325563"/>
          </a:xfrm>
        </p:spPr>
        <p:txBody>
          <a:bodyPr/>
          <a:lstStyle/>
          <a:p>
            <a:r>
              <a:rPr kumimoji="1" lang="en-US" altLang="zh-CN" dirty="0" smtClean="0"/>
              <a:t>Swift</a:t>
            </a:r>
            <a:r>
              <a:rPr kumimoji="1" lang="zh-CN" altLang="en-US" dirty="0" smtClean="0"/>
              <a:t> 代码展示</a:t>
            </a:r>
            <a:endParaRPr kumimoji="1" lang="zh-CN" altLang="en-US" dirty="0"/>
          </a:p>
        </p:txBody>
      </p:sp>
    </p:spTree>
    <p:extLst>
      <p:ext uri="{BB962C8B-B14F-4D97-AF65-F5344CB8AC3E}">
        <p14:creationId xmlns:p14="http://schemas.microsoft.com/office/powerpoint/2010/main" val="123308829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199" y="365125"/>
            <a:ext cx="4174067" cy="4308475"/>
          </a:xfrm>
        </p:spPr>
        <p:txBody>
          <a:bodyPr/>
          <a:lstStyle/>
          <a:p>
            <a:r>
              <a:rPr kumimoji="1" lang="en-US" altLang="zh-CN" dirty="0" smtClean="0"/>
              <a:t>class </a:t>
            </a:r>
            <a:r>
              <a:rPr kumimoji="1" lang="zh-CN" altLang="en-US" dirty="0" smtClean="0"/>
              <a:t>和 </a:t>
            </a:r>
            <a:r>
              <a:rPr kumimoji="1" lang="en-US" altLang="zh-CN" dirty="0" err="1" smtClean="0"/>
              <a:t>struct</a:t>
            </a:r>
            <a:r>
              <a:rPr kumimoji="1" lang="zh-CN" altLang="en-US" dirty="0" smtClean="0"/>
              <a:t> 的区别：</a:t>
            </a:r>
            <a:r>
              <a:rPr kumimoji="1" lang="en-US" altLang="zh-CN" dirty="0" smtClean="0"/>
              <a:t/>
            </a:r>
            <a:br>
              <a:rPr kumimoji="1" lang="en-US" altLang="zh-CN" dirty="0" smtClean="0"/>
            </a:br>
            <a:r>
              <a:rPr kumimoji="1" lang="en-US" altLang="zh-CN" dirty="0" smtClean="0"/>
              <a:t>Public</a:t>
            </a:r>
            <a:r>
              <a:rPr kumimoji="1" lang="zh-CN" altLang="en-US" dirty="0" smtClean="0"/>
              <a:t> 和 </a:t>
            </a:r>
            <a:r>
              <a:rPr kumimoji="1" lang="en-US" altLang="zh-CN" dirty="0" smtClean="0"/>
              <a:t>Private</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7067" y="702733"/>
            <a:ext cx="6502400" cy="5892800"/>
          </a:xfrm>
          <a:prstGeom prst="rect">
            <a:avLst/>
          </a:prstGeom>
        </p:spPr>
      </p:pic>
    </p:spTree>
    <p:extLst>
      <p:ext uri="{BB962C8B-B14F-4D97-AF65-F5344CB8AC3E}">
        <p14:creationId xmlns:p14="http://schemas.microsoft.com/office/powerpoint/2010/main" val="32355032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2751667" cy="2107142"/>
          </a:xfrm>
        </p:spPr>
        <p:txBody>
          <a:bodyPr/>
          <a:lstStyle/>
          <a:p>
            <a:r>
              <a:rPr kumimoji="1" lang="zh-CN" altLang="en-US" dirty="0" smtClean="0"/>
              <a:t>指向类的指针</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1126" y="0"/>
            <a:ext cx="8100874" cy="6858000"/>
          </a:xfrm>
          <a:prstGeom prst="rect">
            <a:avLst/>
          </a:prstGeom>
        </p:spPr>
      </p:pic>
    </p:spTree>
    <p:extLst>
      <p:ext uri="{BB962C8B-B14F-4D97-AF65-F5344CB8AC3E}">
        <p14:creationId xmlns:p14="http://schemas.microsoft.com/office/powerpoint/2010/main" val="198644272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相关基本解释</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482137774"/>
              </p:ext>
            </p:extLst>
          </p:nvPr>
        </p:nvGraphicFramePr>
        <p:xfrm>
          <a:off x="838200" y="1571625"/>
          <a:ext cx="10515600" cy="4114800"/>
        </p:xfrm>
        <a:graphic>
          <a:graphicData uri="http://schemas.openxmlformats.org/drawingml/2006/table">
            <a:tbl>
              <a:tblPr firstRow="1" bandRow="1">
                <a:tableStyleId>{5C22544A-7EE6-4342-B048-85BDC9FD1C3A}</a:tableStyleId>
              </a:tblPr>
              <a:tblGrid>
                <a:gridCol w="4089400"/>
                <a:gridCol w="6426200"/>
              </a:tblGrid>
              <a:tr h="370840">
                <a:tc>
                  <a:txBody>
                    <a:bodyPr/>
                    <a:lstStyle/>
                    <a:p>
                      <a:pPr algn="ctr"/>
                      <a:r>
                        <a:rPr lang="zh-CN" altLang="en-US" sz="2400" dirty="0" smtClean="0">
                          <a:effectLst/>
                        </a:rPr>
                        <a:t>表达式</a:t>
                      </a:r>
                      <a:endParaRPr lang="en-US" sz="2400" dirty="0">
                        <a:effectLst/>
                      </a:endParaRPr>
                    </a:p>
                  </a:txBody>
                  <a:tcPr anchor="ctr"/>
                </a:tc>
                <a:tc>
                  <a:txBody>
                    <a:bodyPr/>
                    <a:lstStyle/>
                    <a:p>
                      <a:pPr algn="ctr"/>
                      <a:r>
                        <a:rPr lang="zh-CN" altLang="en-US" sz="2400" dirty="0" smtClean="0">
                          <a:effectLst/>
                        </a:rPr>
                        <a:t>含义</a:t>
                      </a:r>
                      <a:endParaRPr lang="en-US" sz="2400" dirty="0">
                        <a:effectLst/>
                      </a:endParaRPr>
                    </a:p>
                  </a:txBody>
                  <a:tcPr anchor="ctr"/>
                </a:tc>
              </a:tr>
              <a:tr h="370840">
                <a:tc>
                  <a:txBody>
                    <a:bodyPr/>
                    <a:lstStyle/>
                    <a:p>
                      <a:pPr algn="ctr"/>
                      <a:r>
                        <a:rPr lang="mr-IN" sz="2400">
                          <a:effectLst/>
                        </a:rPr>
                        <a:t>*x</a:t>
                      </a:r>
                    </a:p>
                  </a:txBody>
                  <a:tcPr anchor="ctr"/>
                </a:tc>
                <a:tc>
                  <a:txBody>
                    <a:bodyPr/>
                    <a:lstStyle/>
                    <a:p>
                      <a:pPr algn="ctr"/>
                      <a:r>
                        <a:rPr lang="zh-CN" altLang="en-US" sz="2400" dirty="0" smtClean="0">
                          <a:effectLst/>
                        </a:rPr>
                        <a:t>指针 </a:t>
                      </a:r>
                      <a:r>
                        <a:rPr lang="en-US" sz="2400" dirty="0" smtClean="0">
                          <a:effectLst/>
                        </a:rPr>
                        <a:t>x</a:t>
                      </a:r>
                      <a:r>
                        <a:rPr lang="zh-CN" altLang="en-US" sz="2400" dirty="0" smtClean="0">
                          <a:effectLst/>
                        </a:rPr>
                        <a:t> 所指向的空间</a:t>
                      </a:r>
                      <a:endParaRPr lang="en-US" sz="2400" dirty="0">
                        <a:effectLst/>
                      </a:endParaRPr>
                    </a:p>
                  </a:txBody>
                  <a:tcPr anchor="ctr"/>
                </a:tc>
              </a:tr>
              <a:tr h="370840">
                <a:tc>
                  <a:txBody>
                    <a:bodyPr/>
                    <a:lstStyle/>
                    <a:p>
                      <a:pPr algn="ctr"/>
                      <a:r>
                        <a:rPr lang="uk-UA" sz="2400">
                          <a:effectLst/>
                        </a:rPr>
                        <a:t>&amp;x</a:t>
                      </a:r>
                    </a:p>
                  </a:txBody>
                  <a:tcPr anchor="ctr"/>
                </a:tc>
                <a:tc>
                  <a:txBody>
                    <a:bodyPr/>
                    <a:lstStyle/>
                    <a:p>
                      <a:pPr algn="ctr"/>
                      <a:r>
                        <a:rPr lang="zh-CN" altLang="en-US" sz="2400" dirty="0" smtClean="0">
                          <a:effectLst/>
                        </a:rPr>
                        <a:t>变量</a:t>
                      </a:r>
                      <a:r>
                        <a:rPr lang="en-US" sz="2400" dirty="0">
                          <a:effectLst/>
                        </a:rPr>
                        <a:t> </a:t>
                      </a:r>
                      <a:r>
                        <a:rPr lang="en-US" sz="2400" dirty="0" smtClean="0">
                          <a:effectLst/>
                        </a:rPr>
                        <a:t>x</a:t>
                      </a:r>
                      <a:r>
                        <a:rPr lang="zh-CN" altLang="en-US" sz="2400" dirty="0" smtClean="0">
                          <a:effectLst/>
                        </a:rPr>
                        <a:t> 的地址</a:t>
                      </a:r>
                      <a:endParaRPr lang="en-US" sz="2400" dirty="0">
                        <a:effectLst/>
                      </a:endParaRPr>
                    </a:p>
                  </a:txBody>
                  <a:tcPr anchor="ctr"/>
                </a:tc>
              </a:tr>
              <a:tr h="370840">
                <a:tc>
                  <a:txBody>
                    <a:bodyPr/>
                    <a:lstStyle/>
                    <a:p>
                      <a:pPr algn="ctr"/>
                      <a:r>
                        <a:rPr lang="en-US" altLang="zh-CN" sz="2400">
                          <a:effectLst/>
                        </a:rPr>
                        <a:t>x.y</a:t>
                      </a:r>
                    </a:p>
                  </a:txBody>
                  <a:tcPr anchor="ctr"/>
                </a:tc>
                <a:tc>
                  <a:txBody>
                    <a:bodyPr/>
                    <a:lstStyle/>
                    <a:p>
                      <a:pPr algn="ctr"/>
                      <a:r>
                        <a:rPr lang="en-US" altLang="zh-CN" sz="2400" dirty="0" smtClean="0">
                          <a:effectLst/>
                        </a:rPr>
                        <a:t>x</a:t>
                      </a:r>
                      <a:r>
                        <a:rPr lang="zh-CN" altLang="en-US" sz="2400" dirty="0" smtClean="0">
                          <a:effectLst/>
                        </a:rPr>
                        <a:t> 的成员 </a:t>
                      </a:r>
                      <a:r>
                        <a:rPr lang="en-US" altLang="zh-CN" sz="2400" dirty="0" smtClean="0">
                          <a:effectLst/>
                        </a:rPr>
                        <a:t>y</a:t>
                      </a:r>
                      <a:endParaRPr lang="en-US" sz="2400" dirty="0">
                        <a:effectLst/>
                      </a:endParaRPr>
                    </a:p>
                  </a:txBody>
                  <a:tcPr anchor="ctr"/>
                </a:tc>
              </a:tr>
              <a:tr h="370840">
                <a:tc>
                  <a:txBody>
                    <a:bodyPr/>
                    <a:lstStyle/>
                    <a:p>
                      <a:pPr algn="ctr"/>
                      <a:r>
                        <a:rPr lang="mr-IN" sz="2400">
                          <a:effectLst/>
                        </a:rPr>
                        <a:t>x-&gt;y</a:t>
                      </a:r>
                    </a:p>
                  </a:txBody>
                  <a:tcPr anchor="ctr"/>
                </a:tc>
                <a:tc>
                  <a:txBody>
                    <a:bodyPr/>
                    <a:lstStyle/>
                    <a:p>
                      <a:pPr algn="ctr"/>
                      <a:r>
                        <a:rPr lang="en-US" altLang="zh-CN" sz="2400" dirty="0" smtClean="0">
                          <a:effectLst/>
                        </a:rPr>
                        <a:t>X</a:t>
                      </a:r>
                      <a:r>
                        <a:rPr lang="zh-CN" altLang="en-US" sz="2400" dirty="0" smtClean="0">
                          <a:effectLst/>
                        </a:rPr>
                        <a:t>指针所指向对象的 </a:t>
                      </a:r>
                      <a:r>
                        <a:rPr lang="en-US" altLang="zh-CN" sz="2400" dirty="0" smtClean="0">
                          <a:effectLst/>
                        </a:rPr>
                        <a:t>y</a:t>
                      </a:r>
                      <a:r>
                        <a:rPr lang="zh-CN" altLang="en-US" sz="2400" dirty="0" smtClean="0">
                          <a:effectLst/>
                        </a:rPr>
                        <a:t> 成员</a:t>
                      </a:r>
                      <a:endParaRPr lang="en-US" sz="2400" dirty="0">
                        <a:effectLst/>
                      </a:endParaRPr>
                    </a:p>
                  </a:txBody>
                  <a:tcPr anchor="ctr"/>
                </a:tc>
              </a:tr>
              <a:tr h="370840">
                <a:tc>
                  <a:txBody>
                    <a:bodyPr/>
                    <a:lstStyle/>
                    <a:p>
                      <a:pPr algn="ctr"/>
                      <a:r>
                        <a:rPr lang="mr-IN" sz="2400">
                          <a:effectLst/>
                        </a:rPr>
                        <a:t>(*x).y</a:t>
                      </a:r>
                    </a:p>
                  </a:txBody>
                  <a:tcPr anchor="ctr"/>
                </a:tc>
                <a:tc>
                  <a:txBody>
                    <a:bodyPr/>
                    <a:lstStyle/>
                    <a:p>
                      <a:pPr algn="ctr"/>
                      <a:r>
                        <a:rPr lang="zh-CN" altLang="en-US" sz="2400" dirty="0" smtClean="0">
                          <a:effectLst/>
                        </a:rPr>
                        <a:t>效果和上一个相同即 </a:t>
                      </a:r>
                      <a:r>
                        <a:rPr lang="en-US" altLang="zh-CN" sz="2400" dirty="0" smtClean="0">
                          <a:effectLst/>
                        </a:rPr>
                        <a:t>x</a:t>
                      </a:r>
                      <a:r>
                        <a:rPr lang="zh-CN" altLang="en-US" sz="2400" dirty="0" smtClean="0">
                          <a:effectLst/>
                        </a:rPr>
                        <a:t>指针所指向元素的 </a:t>
                      </a:r>
                      <a:r>
                        <a:rPr lang="en-US" altLang="zh-CN" sz="2400" dirty="0" smtClean="0">
                          <a:effectLst/>
                        </a:rPr>
                        <a:t>y</a:t>
                      </a:r>
                      <a:r>
                        <a:rPr lang="zh-CN" altLang="en-US" sz="2400" dirty="0" smtClean="0">
                          <a:effectLst/>
                        </a:rPr>
                        <a:t>成员</a:t>
                      </a:r>
                      <a:endParaRPr lang="en-US" sz="2400" dirty="0">
                        <a:effectLst/>
                      </a:endParaRPr>
                    </a:p>
                  </a:txBody>
                  <a:tcPr anchor="ctr"/>
                </a:tc>
              </a:tr>
              <a:tr h="370840">
                <a:tc>
                  <a:txBody>
                    <a:bodyPr/>
                    <a:lstStyle/>
                    <a:p>
                      <a:pPr algn="ctr"/>
                      <a:r>
                        <a:rPr lang="mr-IN" sz="2400">
                          <a:effectLst/>
                        </a:rPr>
                        <a:t>x[0]</a:t>
                      </a:r>
                    </a:p>
                  </a:txBody>
                  <a:tcPr anchor="ctr"/>
                </a:tc>
                <a:tc>
                  <a:txBody>
                    <a:bodyPr/>
                    <a:lstStyle/>
                    <a:p>
                      <a:pPr algn="ctr"/>
                      <a:r>
                        <a:rPr lang="en-US" sz="2400" dirty="0" smtClean="0">
                          <a:effectLst/>
                        </a:rPr>
                        <a:t>x</a:t>
                      </a:r>
                      <a:r>
                        <a:rPr lang="zh-CN" altLang="en-US" sz="2400" dirty="0" smtClean="0">
                          <a:effectLst/>
                        </a:rPr>
                        <a:t>所指向的第一个元素</a:t>
                      </a:r>
                      <a:endParaRPr lang="en-US" sz="2400" dirty="0">
                        <a:effectLst/>
                      </a:endParaRPr>
                    </a:p>
                  </a:txBody>
                  <a:tcPr anchor="ctr"/>
                </a:tc>
              </a:tr>
              <a:tr h="370840">
                <a:tc>
                  <a:txBody>
                    <a:bodyPr/>
                    <a:lstStyle/>
                    <a:p>
                      <a:pPr algn="ctr"/>
                      <a:r>
                        <a:rPr lang="mr-IN" sz="2400">
                          <a:effectLst/>
                        </a:rPr>
                        <a:t>x[1]</a:t>
                      </a:r>
                    </a:p>
                  </a:txBody>
                  <a:tcPr anchor="ctr"/>
                </a:tc>
                <a:tc>
                  <a:txBody>
                    <a:bodyPr/>
                    <a:lstStyle/>
                    <a:p>
                      <a:pPr algn="ctr"/>
                      <a:r>
                        <a:rPr lang="zh-CN" altLang="en-US" sz="2400" dirty="0" smtClean="0">
                          <a:effectLst/>
                        </a:rPr>
                        <a:t> </a:t>
                      </a:r>
                      <a:r>
                        <a:rPr lang="en-US" altLang="zh-CN" sz="2400" dirty="0" smtClean="0">
                          <a:effectLst/>
                        </a:rPr>
                        <a:t>x</a:t>
                      </a:r>
                      <a:r>
                        <a:rPr lang="zh-CN" altLang="en-US" sz="2400" dirty="0" smtClean="0">
                          <a:effectLst/>
                        </a:rPr>
                        <a:t>所指向的第二个元素</a:t>
                      </a:r>
                      <a:endParaRPr lang="en-US" sz="2400" dirty="0">
                        <a:effectLst/>
                      </a:endParaRPr>
                    </a:p>
                  </a:txBody>
                  <a:tcPr anchor="ctr"/>
                </a:tc>
              </a:tr>
              <a:tr h="370840">
                <a:tc>
                  <a:txBody>
                    <a:bodyPr/>
                    <a:lstStyle/>
                    <a:p>
                      <a:pPr algn="ctr"/>
                      <a:r>
                        <a:rPr lang="mr-IN" sz="2400" dirty="0" err="1">
                          <a:effectLst/>
                        </a:rPr>
                        <a:t>x</a:t>
                      </a:r>
                      <a:r>
                        <a:rPr lang="mr-IN" sz="2400" dirty="0">
                          <a:effectLst/>
                        </a:rPr>
                        <a:t>[</a:t>
                      </a:r>
                      <a:r>
                        <a:rPr lang="mr-IN" sz="2400" dirty="0" err="1">
                          <a:effectLst/>
                        </a:rPr>
                        <a:t>n</a:t>
                      </a:r>
                      <a:r>
                        <a:rPr lang="mr-IN" sz="2400" dirty="0">
                          <a:effectLst/>
                        </a:rPr>
                        <a:t>]</a:t>
                      </a:r>
                    </a:p>
                  </a:txBody>
                  <a:tcPr anchor="ctr"/>
                </a:tc>
                <a:tc>
                  <a:txBody>
                    <a:bodyPr/>
                    <a:lstStyle/>
                    <a:p>
                      <a:pPr algn="ctr"/>
                      <a:r>
                        <a:rPr lang="en-US" sz="2400" dirty="0" smtClean="0">
                          <a:effectLst/>
                        </a:rPr>
                        <a:t>x</a:t>
                      </a:r>
                      <a:r>
                        <a:rPr lang="zh-CN" altLang="en-US" sz="2400" dirty="0" smtClean="0">
                          <a:effectLst/>
                        </a:rPr>
                        <a:t>所指向的第</a:t>
                      </a:r>
                      <a:r>
                        <a:rPr lang="en-US" altLang="zh-CN" sz="2400" dirty="0" smtClean="0">
                          <a:effectLst/>
                        </a:rPr>
                        <a:t>n+1</a:t>
                      </a:r>
                      <a:r>
                        <a:rPr lang="zh-CN" altLang="en-US" sz="2400" dirty="0" smtClean="0">
                          <a:effectLst/>
                        </a:rPr>
                        <a:t>个元素</a:t>
                      </a:r>
                      <a:endParaRPr lang="en-US" sz="2400" dirty="0">
                        <a:effectLst/>
                      </a:endParaRPr>
                    </a:p>
                  </a:txBody>
                  <a:tcPr anchor="ctr"/>
                </a:tc>
              </a:tr>
            </a:tbl>
          </a:graphicData>
        </a:graphic>
      </p:graphicFrame>
    </p:spTree>
    <p:extLst>
      <p:ext uri="{BB962C8B-B14F-4D97-AF65-F5344CB8AC3E}">
        <p14:creationId xmlns:p14="http://schemas.microsoft.com/office/powerpoint/2010/main" val="30095076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2818342"/>
          </a:xfrm>
        </p:spPr>
        <p:txBody>
          <a:bodyPr/>
          <a:lstStyle/>
          <a:p>
            <a:r>
              <a:rPr kumimoji="1" lang="zh-CN" altLang="en-US" dirty="0" smtClean="0"/>
              <a:t>一点补充</a:t>
            </a:r>
            <a:r>
              <a:rPr kumimoji="1" lang="en-US" altLang="zh-CN" dirty="0" smtClean="0"/>
              <a:t/>
            </a:r>
            <a:br>
              <a:rPr kumimoji="1" lang="en-US" altLang="zh-CN" dirty="0" smtClean="0"/>
            </a:br>
            <a:r>
              <a:rPr kumimoji="1" lang="en-US" altLang="zh-CN" dirty="0" smtClean="0"/>
              <a:t>-</a:t>
            </a:r>
            <a:r>
              <a:rPr kumimoji="1" lang="en-US" altLang="zh-CN" dirty="0" err="1" smtClean="0"/>
              <a:t>std</a:t>
            </a:r>
            <a:r>
              <a:rPr kumimoji="1" lang="en-US" altLang="zh-CN" dirty="0" smtClean="0"/>
              <a:t>=</a:t>
            </a:r>
            <a:r>
              <a:rPr kumimoji="1" lang="en-US" altLang="zh-CN" dirty="0" err="1" smtClean="0"/>
              <a:t>c++</a:t>
            </a:r>
            <a:r>
              <a:rPr kumimoji="1" lang="en-US" altLang="zh-CN" dirty="0" smtClean="0"/>
              <a:t>11</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2400" y="0"/>
            <a:ext cx="6597420" cy="6858000"/>
          </a:xfrm>
          <a:prstGeom prst="rect">
            <a:avLst/>
          </a:prstGeom>
        </p:spPr>
      </p:pic>
    </p:spTree>
    <p:extLst>
      <p:ext uri="{BB962C8B-B14F-4D97-AF65-F5344CB8AC3E}">
        <p14:creationId xmlns:p14="http://schemas.microsoft.com/office/powerpoint/2010/main" val="170844380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STL</a:t>
            </a:r>
            <a:r>
              <a:rPr kumimoji="1" lang="zh-CN" altLang="en-US" dirty="0" smtClean="0"/>
              <a:t>（标准库）综述 </a:t>
            </a:r>
            <a:endParaRPr kumimoji="1" lang="zh-CN" altLang="en-US" dirty="0"/>
          </a:p>
        </p:txBody>
      </p:sp>
      <p:sp>
        <p:nvSpPr>
          <p:cNvPr id="3" name="内容占位符 2"/>
          <p:cNvSpPr>
            <a:spLocks noGrp="1"/>
          </p:cNvSpPr>
          <p:nvPr>
            <p:ph idx="1"/>
          </p:nvPr>
        </p:nvSpPr>
        <p:spPr/>
        <p:txBody>
          <a:bodyPr/>
          <a:lstStyle/>
          <a:p>
            <a:r>
              <a:rPr kumimoji="1" lang="en-US" altLang="zh-CN" dirty="0" smtClean="0"/>
              <a:t>STL</a:t>
            </a:r>
            <a:r>
              <a:rPr kumimoji="1" lang="zh-CN" altLang="en-US" dirty="0" smtClean="0"/>
              <a:t>的核心是 容器类 和 泛型算法</a:t>
            </a:r>
            <a:endParaRPr kumimoji="1" lang="en-US" altLang="zh-CN" dirty="0" smtClean="0"/>
          </a:p>
          <a:p>
            <a:r>
              <a:rPr kumimoji="1" lang="zh-CN" altLang="en-US" dirty="0" smtClean="0"/>
              <a:t>容器类是使用 模板</a:t>
            </a:r>
            <a:r>
              <a:rPr kumimoji="1" lang="zh-CN" altLang="en-US" b="1" dirty="0" smtClean="0"/>
              <a:t>类</a:t>
            </a:r>
            <a:r>
              <a:rPr kumimoji="1" lang="zh-CN" altLang="en-US" dirty="0" smtClean="0"/>
              <a:t> 实现</a:t>
            </a:r>
            <a:endParaRPr kumimoji="1" lang="en-US" altLang="zh-CN" dirty="0" smtClean="0"/>
          </a:p>
          <a:p>
            <a:r>
              <a:rPr kumimoji="1" lang="zh-CN" altLang="en-US" dirty="0" smtClean="0"/>
              <a:t>泛型算法是使用 模板</a:t>
            </a:r>
            <a:r>
              <a:rPr kumimoji="1" lang="zh-CN" altLang="en-US" b="1" dirty="0" smtClean="0"/>
              <a:t>函数 </a:t>
            </a:r>
            <a:r>
              <a:rPr kumimoji="1" lang="zh-CN" altLang="en-US" dirty="0" smtClean="0"/>
              <a:t>实现</a:t>
            </a:r>
            <a:endParaRPr kumimoji="1" lang="en-US" altLang="zh-CN" dirty="0" smtClean="0"/>
          </a:p>
          <a:p>
            <a:r>
              <a:rPr kumimoji="1" lang="zh-CN" altLang="en-US" dirty="0" smtClean="0"/>
              <a:t>作为普通用户可以视为类的泛型算法基本类似，但作为竞赛选手来说，值得花一番力气仔细研究一下各个常用容器，以及适配的算法和容器内置函数功能；</a:t>
            </a:r>
            <a:endParaRPr kumimoji="1" lang="en-US" altLang="zh-CN" dirty="0" smtClean="0"/>
          </a:p>
          <a:p>
            <a:endParaRPr kumimoji="1" lang="zh-CN" altLang="en-US" dirty="0"/>
          </a:p>
        </p:txBody>
      </p:sp>
    </p:spTree>
    <p:extLst>
      <p:ext uri="{BB962C8B-B14F-4D97-AF65-F5344CB8AC3E}">
        <p14:creationId xmlns:p14="http://schemas.microsoft.com/office/powerpoint/2010/main" val="31866661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Vector</a:t>
            </a:r>
            <a:r>
              <a:rPr kumimoji="1" lang="zh-CN" altLang="en-US" dirty="0"/>
              <a:t> </a:t>
            </a:r>
            <a:r>
              <a:rPr kumimoji="1" lang="zh-CN" altLang="en-US" dirty="0" smtClean="0"/>
              <a:t> </a:t>
            </a:r>
            <a:r>
              <a:rPr kumimoji="1" lang="en-US" altLang="zh-CN" dirty="0" smtClean="0"/>
              <a:t>-</a:t>
            </a:r>
            <a:r>
              <a:rPr kumimoji="1" lang="zh-CN" altLang="en-US" dirty="0" smtClean="0"/>
              <a:t>  顺序容器 也是 模板类</a:t>
            </a:r>
            <a:endParaRPr kumimoji="1" lang="zh-CN" altLang="en-US" dirty="0"/>
          </a:p>
        </p:txBody>
      </p:sp>
      <p:sp>
        <p:nvSpPr>
          <p:cNvPr id="3" name="内容占位符 2"/>
          <p:cNvSpPr>
            <a:spLocks noGrp="1"/>
          </p:cNvSpPr>
          <p:nvPr>
            <p:ph idx="1"/>
          </p:nvPr>
        </p:nvSpPr>
        <p:spPr/>
        <p:txBody>
          <a:bodyPr/>
          <a:lstStyle/>
          <a:p>
            <a:r>
              <a:rPr kumimoji="1" lang="zh-CN" altLang="en-US" dirty="0" smtClean="0"/>
              <a:t>顺序容器：元素在放入容器的时候，是按照前后顺序排成了一排，这样每个元素可以分配到一个序号（可变，比如中间一个删除了，后面的元素序号就会发生改变）；</a:t>
            </a:r>
            <a:endParaRPr kumimoji="1" lang="en-US" altLang="zh-CN" dirty="0" smtClean="0"/>
          </a:p>
          <a:p>
            <a:r>
              <a:rPr kumimoji="1" lang="zh-CN" altLang="en-US" dirty="0" smtClean="0"/>
              <a:t>关联容器： 非顺序容器，元素处在一个黑盒里，元素之间的组织方法通常是二叉平衡树。这样元素就没有先后之分了；</a:t>
            </a:r>
            <a:endParaRPr kumimoji="1" lang="zh-CN" altLang="en-US" dirty="0"/>
          </a:p>
        </p:txBody>
      </p:sp>
    </p:spTree>
    <p:extLst>
      <p:ext uri="{BB962C8B-B14F-4D97-AF65-F5344CB8AC3E}">
        <p14:creationId xmlns:p14="http://schemas.microsoft.com/office/powerpoint/2010/main" val="69212731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7068" y="365125"/>
            <a:ext cx="2802466" cy="5087408"/>
          </a:xfrm>
        </p:spPr>
        <p:txBody>
          <a:bodyPr>
            <a:normAutofit/>
          </a:bodyPr>
          <a:lstStyle/>
          <a:p>
            <a:r>
              <a:rPr kumimoji="1" lang="zh-CN" altLang="en-US" dirty="0" smtClean="0"/>
              <a:t>模板类  </a:t>
            </a:r>
            <a:r>
              <a:rPr kumimoji="1" lang="en-US" altLang="zh-CN" dirty="0" smtClean="0"/>
              <a:t>vector</a:t>
            </a:r>
            <a:br>
              <a:rPr kumimoji="1" lang="en-US" altLang="zh-CN" dirty="0" smtClean="0"/>
            </a:br>
            <a:r>
              <a:rPr kumimoji="1" lang="zh-CN" altLang="en-US" dirty="0" smtClean="0"/>
              <a:t>别人写好的类，大约</a:t>
            </a:r>
            <a:r>
              <a:rPr kumimoji="1" lang="en-US" altLang="zh-CN" dirty="0" smtClean="0"/>
              <a:t>3360</a:t>
            </a:r>
            <a:r>
              <a:rPr kumimoji="1" lang="zh-CN" altLang="en-US" dirty="0" smtClean="0"/>
              <a:t>行</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39533" y="135467"/>
            <a:ext cx="8877300" cy="6451600"/>
          </a:xfrm>
          <a:prstGeom prst="rect">
            <a:avLst/>
          </a:prstGeom>
        </p:spPr>
      </p:pic>
    </p:spTree>
    <p:extLst>
      <p:ext uri="{BB962C8B-B14F-4D97-AF65-F5344CB8AC3E}">
        <p14:creationId xmlns:p14="http://schemas.microsoft.com/office/powerpoint/2010/main" val="13017263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综述</a:t>
            </a:r>
            <a:endParaRPr kumimoji="1" lang="zh-CN" altLang="en-US" dirty="0"/>
          </a:p>
        </p:txBody>
      </p:sp>
      <p:sp>
        <p:nvSpPr>
          <p:cNvPr id="3" name="内容占位符 2"/>
          <p:cNvSpPr>
            <a:spLocks noGrp="1"/>
          </p:cNvSpPr>
          <p:nvPr>
            <p:ph idx="1"/>
          </p:nvPr>
        </p:nvSpPr>
        <p:spPr/>
        <p:txBody>
          <a:bodyPr/>
          <a:lstStyle/>
          <a:p>
            <a:r>
              <a:rPr kumimoji="1" lang="zh-CN" altLang="en-US" dirty="0" smtClean="0"/>
              <a:t>标准库核心是容器类和泛型算法，帮助我们编写简洁高效的程序</a:t>
            </a:r>
            <a:endParaRPr kumimoji="1" lang="en-US" altLang="zh-CN" dirty="0" smtClean="0"/>
          </a:p>
          <a:p>
            <a:r>
              <a:rPr kumimoji="1" lang="zh-CN" altLang="en-US" dirty="0" smtClean="0"/>
              <a:t>标准库帮助我们完成薄记操作细节，特别是内存的具体管理</a:t>
            </a:r>
            <a:endParaRPr kumimoji="1" lang="en-US" altLang="zh-CN" dirty="0" smtClean="0"/>
          </a:p>
          <a:p>
            <a:r>
              <a:rPr kumimoji="1" lang="zh-CN" altLang="en-US" dirty="0" smtClean="0"/>
              <a:t>选手或者程序员的精力集中于解决问题的细节</a:t>
            </a:r>
            <a:endParaRPr kumimoji="1" lang="zh-CN" altLang="en-US" dirty="0"/>
          </a:p>
        </p:txBody>
      </p:sp>
    </p:spTree>
    <p:extLst>
      <p:ext uri="{BB962C8B-B14F-4D97-AF65-F5344CB8AC3E}">
        <p14:creationId xmlns:p14="http://schemas.microsoft.com/office/powerpoint/2010/main" val="12133659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看题说话：</a:t>
            </a:r>
            <a:endParaRPr kumimoji="1" lang="zh-CN" altLang="en-US" dirty="0"/>
          </a:p>
        </p:txBody>
      </p:sp>
      <p:sp>
        <p:nvSpPr>
          <p:cNvPr id="3" name="内容占位符 2"/>
          <p:cNvSpPr>
            <a:spLocks noGrp="1"/>
          </p:cNvSpPr>
          <p:nvPr>
            <p:ph idx="1"/>
          </p:nvPr>
        </p:nvSpPr>
        <p:spPr>
          <a:xfrm>
            <a:off x="838200" y="1825625"/>
            <a:ext cx="10515600" cy="1425575"/>
          </a:xfrm>
        </p:spPr>
        <p:txBody>
          <a:bodyPr/>
          <a:lstStyle/>
          <a:p>
            <a:r>
              <a:rPr kumimoji="1" lang="zh-CN" altLang="en-US" dirty="0" smtClean="0"/>
              <a:t>一个学生的成绩由语文和数学两个组成，输入一批学生的成绩按照总分由高到低排序，如果总分相同则按照语文高低排序，如果语文相同则按照数学</a:t>
            </a:r>
            <a:r>
              <a:rPr kumimoji="1" lang="zh-CN" altLang="en-US" smtClean="0"/>
              <a:t>高低排序。</a:t>
            </a:r>
            <a:endParaRPr kumimoji="1" lang="zh-CN" altLang="en-US"/>
          </a:p>
        </p:txBody>
      </p:sp>
    </p:spTree>
    <p:extLst>
      <p:ext uri="{BB962C8B-B14F-4D97-AF65-F5344CB8AC3E}">
        <p14:creationId xmlns:p14="http://schemas.microsoft.com/office/powerpoint/2010/main" val="20332484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教学建议</a:t>
            </a:r>
            <a:endParaRPr kumimoji="1" lang="zh-CN" altLang="en-US" dirty="0"/>
          </a:p>
        </p:txBody>
      </p:sp>
      <p:sp>
        <p:nvSpPr>
          <p:cNvPr id="3" name="内容占位符 2"/>
          <p:cNvSpPr>
            <a:spLocks noGrp="1"/>
          </p:cNvSpPr>
          <p:nvPr>
            <p:ph idx="1"/>
          </p:nvPr>
        </p:nvSpPr>
        <p:spPr/>
        <p:txBody>
          <a:bodyPr/>
          <a:lstStyle/>
          <a:p>
            <a:r>
              <a:rPr kumimoji="1" lang="zh-CN" altLang="en-US" dirty="0" smtClean="0"/>
              <a:t>先让同学们熟练掌握</a:t>
            </a:r>
            <a:r>
              <a:rPr kumimoji="1" lang="en-US" altLang="zh-CN" dirty="0" smtClean="0"/>
              <a:t>vector</a:t>
            </a:r>
            <a:r>
              <a:rPr kumimoji="1" lang="zh-CN" altLang="en-US" dirty="0" smtClean="0"/>
              <a:t>的用法，了解下标操作和迭代器操作</a:t>
            </a:r>
            <a:endParaRPr kumimoji="1" lang="en-US" altLang="zh-CN" dirty="0" smtClean="0"/>
          </a:p>
          <a:p>
            <a:r>
              <a:rPr kumimoji="1" lang="zh-CN" altLang="en-US" dirty="0" smtClean="0"/>
              <a:t>学习 </a:t>
            </a:r>
            <a:r>
              <a:rPr kumimoji="1" lang="en-US" altLang="zh-CN" dirty="0" smtClean="0"/>
              <a:t>string</a:t>
            </a:r>
            <a:r>
              <a:rPr kumimoji="1" lang="zh-CN" altLang="en-US" dirty="0" smtClean="0"/>
              <a:t> 并注意</a:t>
            </a:r>
            <a:r>
              <a:rPr kumimoji="1" lang="en-US" altLang="zh-CN" dirty="0" smtClean="0"/>
              <a:t>string</a:t>
            </a:r>
            <a:r>
              <a:rPr kumimoji="1" lang="zh-CN" altLang="en-US" dirty="0" smtClean="0"/>
              <a:t>的 </a:t>
            </a:r>
            <a:r>
              <a:rPr kumimoji="1" lang="en-US" altLang="zh-CN" dirty="0" err="1" smtClean="0"/>
              <a:t>cin</a:t>
            </a:r>
            <a:r>
              <a:rPr kumimoji="1" lang="zh-CN" altLang="en-US" dirty="0" smtClean="0"/>
              <a:t> 和 </a:t>
            </a:r>
            <a:r>
              <a:rPr kumimoji="1" lang="en-US" altLang="zh-CN" dirty="0" err="1" smtClean="0"/>
              <a:t>getline</a:t>
            </a:r>
            <a:r>
              <a:rPr kumimoji="1" lang="zh-CN" altLang="en-US" dirty="0" smtClean="0"/>
              <a:t> 功能</a:t>
            </a:r>
            <a:endParaRPr kumimoji="1" lang="en-US" altLang="zh-CN" dirty="0" smtClean="0"/>
          </a:p>
          <a:p>
            <a:r>
              <a:rPr kumimoji="1" lang="zh-CN" altLang="en-US" dirty="0" smtClean="0"/>
              <a:t>学习迭代器（在前面教学中讲解遍历访问的时候，说清楚这也是迭代操作）</a:t>
            </a:r>
            <a:endParaRPr kumimoji="1" lang="en-US" altLang="zh-CN" dirty="0" smtClean="0"/>
          </a:p>
          <a:p>
            <a:r>
              <a:rPr kumimoji="1" lang="zh-CN" altLang="en-US" dirty="0" smtClean="0"/>
              <a:t>详细比较</a:t>
            </a:r>
            <a:r>
              <a:rPr kumimoji="1" lang="en-US" altLang="zh-CN" dirty="0" smtClean="0"/>
              <a:t> </a:t>
            </a:r>
            <a:r>
              <a:rPr kumimoji="1" lang="en-US" altLang="zh-CN" dirty="0" err="1" smtClean="0"/>
              <a:t>deque</a:t>
            </a:r>
            <a:r>
              <a:rPr kumimoji="1" lang="en-US" altLang="zh-CN" dirty="0" smtClean="0"/>
              <a:t>,</a:t>
            </a:r>
            <a:r>
              <a:rPr kumimoji="1" lang="zh-CN" altLang="en-US" dirty="0" smtClean="0"/>
              <a:t> </a:t>
            </a:r>
            <a:r>
              <a:rPr kumimoji="1" lang="en-US" altLang="zh-CN" dirty="0" smtClean="0"/>
              <a:t>list, </a:t>
            </a:r>
            <a:r>
              <a:rPr kumimoji="1" lang="en-US" altLang="zh-CN" dirty="0" err="1" smtClean="0"/>
              <a:t>forward_list</a:t>
            </a:r>
            <a:r>
              <a:rPr kumimoji="1" lang="en-US" altLang="zh-CN" dirty="0" smtClean="0"/>
              <a:t>, array </a:t>
            </a:r>
            <a:r>
              <a:rPr kumimoji="1" lang="zh-CN" altLang="en-US" dirty="0" smtClean="0"/>
              <a:t>并引导学生仔细比较这几者的不同，为以后特殊需求打下基础</a:t>
            </a:r>
            <a:endParaRPr kumimoji="1" lang="zh-CN" altLang="en-US" dirty="0"/>
          </a:p>
        </p:txBody>
      </p:sp>
    </p:spTree>
    <p:extLst>
      <p:ext uri="{BB962C8B-B14F-4D97-AF65-F5344CB8AC3E}">
        <p14:creationId xmlns:p14="http://schemas.microsoft.com/office/powerpoint/2010/main" val="176679641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string</a:t>
            </a:r>
            <a:endParaRPr kumimoji="1" lang="zh-CN" altLang="en-US" dirty="0"/>
          </a:p>
        </p:txBody>
      </p:sp>
      <p:sp>
        <p:nvSpPr>
          <p:cNvPr id="3" name="内容占位符 2"/>
          <p:cNvSpPr>
            <a:spLocks noGrp="1"/>
          </p:cNvSpPr>
          <p:nvPr>
            <p:ph idx="1"/>
          </p:nvPr>
        </p:nvSpPr>
        <p:spPr/>
        <p:txBody>
          <a:bodyPr/>
          <a:lstStyle/>
          <a:p>
            <a:r>
              <a:rPr kumimoji="1" lang="zh-CN" altLang="en-US" dirty="0" smtClean="0"/>
              <a:t>字符串，字符数组，带功能的字符数组？</a:t>
            </a:r>
            <a:endParaRPr kumimoji="1" lang="en-US" altLang="zh-CN" dirty="0" smtClean="0"/>
          </a:p>
          <a:p>
            <a:r>
              <a:rPr kumimoji="1" lang="zh-CN" altLang="en-US" dirty="0" smtClean="0"/>
              <a:t>字符数组的替代品</a:t>
            </a:r>
            <a:endParaRPr kumimoji="1" lang="en-US" altLang="zh-CN" dirty="0" smtClean="0"/>
          </a:p>
          <a:p>
            <a:r>
              <a:rPr kumimoji="1" lang="zh-CN" altLang="en-US" dirty="0" smtClean="0"/>
              <a:t>常用类</a:t>
            </a:r>
            <a:endParaRPr kumimoji="1" lang="en-US" altLang="zh-CN" dirty="0" smtClean="0"/>
          </a:p>
          <a:p>
            <a:r>
              <a:rPr kumimoji="1" lang="zh-CN" altLang="en-US" dirty="0" smtClean="0"/>
              <a:t>也是用模板类写就</a:t>
            </a:r>
            <a:endParaRPr kumimoji="1" lang="en-US" altLang="zh-CN" dirty="0" smtClean="0"/>
          </a:p>
          <a:p>
            <a:r>
              <a:rPr kumimoji="1" lang="zh-CN" altLang="en-US" dirty="0" smtClean="0"/>
              <a:t>一共</a:t>
            </a:r>
            <a:r>
              <a:rPr kumimoji="1" lang="en-US" altLang="zh-CN" dirty="0" smtClean="0"/>
              <a:t>4040</a:t>
            </a:r>
            <a:r>
              <a:rPr kumimoji="1" lang="zh-CN" altLang="en-US" dirty="0" smtClean="0"/>
              <a:t>行左右</a:t>
            </a:r>
            <a:endParaRPr kumimoji="1" lang="en-US" altLang="zh-CN" dirty="0" smtClean="0"/>
          </a:p>
          <a:p>
            <a:r>
              <a:rPr kumimoji="1" lang="zh-CN" altLang="en-US" dirty="0" smtClean="0"/>
              <a:t>和 </a:t>
            </a:r>
            <a:r>
              <a:rPr kumimoji="1" lang="en-US" altLang="zh-CN" dirty="0" smtClean="0"/>
              <a:t>vector</a:t>
            </a:r>
            <a:r>
              <a:rPr kumimoji="1" lang="zh-CN" altLang="en-US" dirty="0" smtClean="0"/>
              <a:t> 不同，因为默认就是处理</a:t>
            </a:r>
            <a:r>
              <a:rPr kumimoji="1" lang="en-US" altLang="zh-CN" dirty="0" smtClean="0"/>
              <a:t>char</a:t>
            </a:r>
            <a:r>
              <a:rPr kumimoji="1" lang="zh-CN" altLang="en-US" dirty="0" smtClean="0"/>
              <a:t> ，所以定义的时候无需添加 </a:t>
            </a:r>
            <a:r>
              <a:rPr kumimoji="1" lang="en-US" altLang="zh-CN" dirty="0" smtClean="0"/>
              <a:t>&lt;char&gt; </a:t>
            </a:r>
            <a:r>
              <a:rPr kumimoji="1" lang="zh-CN" altLang="en-US" dirty="0" smtClean="0"/>
              <a:t>参数。</a:t>
            </a:r>
            <a:endParaRPr kumimoji="1" lang="en-US" altLang="zh-CN" dirty="0" smtClean="0"/>
          </a:p>
          <a:p>
            <a:endParaRPr kumimoji="1" lang="zh-CN" altLang="en-US" dirty="0"/>
          </a:p>
        </p:txBody>
      </p:sp>
    </p:spTree>
    <p:extLst>
      <p:ext uri="{BB962C8B-B14F-4D97-AF65-F5344CB8AC3E}">
        <p14:creationId xmlns:p14="http://schemas.microsoft.com/office/powerpoint/2010/main" val="205999140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44992"/>
            <a:ext cx="10515600" cy="1325563"/>
          </a:xfrm>
        </p:spPr>
        <p:txBody>
          <a:bodyPr/>
          <a:lstStyle/>
          <a:p>
            <a:r>
              <a:rPr kumimoji="1" lang="zh-CN" altLang="en-US" dirty="0" smtClean="0"/>
              <a:t>看题说话：</a:t>
            </a:r>
            <a:endParaRPr kumimoji="1" lang="zh-CN" altLang="en-US" dirty="0"/>
          </a:p>
        </p:txBody>
      </p:sp>
      <p:sp>
        <p:nvSpPr>
          <p:cNvPr id="3" name="内容占位符 2"/>
          <p:cNvSpPr>
            <a:spLocks noGrp="1"/>
          </p:cNvSpPr>
          <p:nvPr>
            <p:ph idx="1"/>
          </p:nvPr>
        </p:nvSpPr>
        <p:spPr>
          <a:xfrm>
            <a:off x="838200" y="1303868"/>
            <a:ext cx="10515600" cy="5554132"/>
          </a:xfrm>
        </p:spPr>
        <p:txBody>
          <a:bodyPr>
            <a:normAutofit lnSpcReduction="10000"/>
          </a:bodyPr>
          <a:lstStyle/>
          <a:p>
            <a:r>
              <a:rPr kumimoji="1" lang="zh-CN" altLang="en-US" dirty="0" smtClean="0"/>
              <a:t>按照要求读入</a:t>
            </a:r>
            <a:r>
              <a:rPr kumimoji="1" lang="en-US" altLang="zh-CN" dirty="0" smtClean="0"/>
              <a:t>n</a:t>
            </a:r>
            <a:r>
              <a:rPr kumimoji="1" lang="zh-CN" altLang="en-US" dirty="0" smtClean="0"/>
              <a:t>个由大写字母组成的字符串，然后将每个字符串中的字符转换为字母表中下一个字母，</a:t>
            </a:r>
            <a:r>
              <a:rPr kumimoji="1" lang="en-US" altLang="zh-CN" dirty="0" smtClean="0"/>
              <a:t>Z</a:t>
            </a:r>
            <a:r>
              <a:rPr kumimoji="1" lang="zh-CN" altLang="en-US" dirty="0" smtClean="0"/>
              <a:t>转换为</a:t>
            </a:r>
            <a:r>
              <a:rPr kumimoji="1" lang="en-US" altLang="zh-CN" dirty="0" smtClean="0"/>
              <a:t>A</a:t>
            </a:r>
            <a:r>
              <a:rPr kumimoji="1" lang="zh-CN" altLang="en-US" dirty="0" smtClean="0"/>
              <a:t>；</a:t>
            </a:r>
            <a:endParaRPr kumimoji="1" lang="en-US" altLang="zh-CN" dirty="0" smtClean="0"/>
          </a:p>
          <a:p>
            <a:r>
              <a:rPr kumimoji="1" lang="zh-CN" altLang="en-US" dirty="0" smtClean="0"/>
              <a:t>样例输入：</a:t>
            </a:r>
            <a:endParaRPr kumimoji="1" lang="en-US" altLang="zh-CN" dirty="0" smtClean="0"/>
          </a:p>
          <a:p>
            <a:pPr marL="0" indent="0">
              <a:buNone/>
            </a:pPr>
            <a:r>
              <a:rPr kumimoji="1" lang="en-US" altLang="zh-CN" dirty="0" smtClean="0"/>
              <a:t>2</a:t>
            </a:r>
          </a:p>
          <a:p>
            <a:pPr marL="0" indent="0">
              <a:buNone/>
            </a:pPr>
            <a:r>
              <a:rPr kumimoji="1" lang="en-US" altLang="zh-CN" dirty="0" smtClean="0"/>
              <a:t>HAL</a:t>
            </a:r>
          </a:p>
          <a:p>
            <a:pPr marL="0" indent="0">
              <a:buNone/>
            </a:pPr>
            <a:r>
              <a:rPr kumimoji="1" lang="en-US" altLang="zh-CN" dirty="0" smtClean="0"/>
              <a:t>SWERC</a:t>
            </a:r>
          </a:p>
          <a:p>
            <a:r>
              <a:rPr kumimoji="1" lang="zh-CN" altLang="en-US" dirty="0" smtClean="0"/>
              <a:t>样例输出：</a:t>
            </a:r>
            <a:endParaRPr kumimoji="1" lang="en-US" altLang="zh-CN" dirty="0" smtClean="0"/>
          </a:p>
          <a:p>
            <a:pPr marL="0" indent="0">
              <a:buNone/>
            </a:pPr>
            <a:r>
              <a:rPr kumimoji="1" lang="en-US" altLang="zh-CN" dirty="0" smtClean="0"/>
              <a:t>String</a:t>
            </a:r>
            <a:r>
              <a:rPr kumimoji="1" lang="zh-CN" altLang="en-US" dirty="0" smtClean="0"/>
              <a:t> </a:t>
            </a:r>
            <a:r>
              <a:rPr kumimoji="1" lang="en-US" altLang="zh-CN" dirty="0" smtClean="0"/>
              <a:t>#1</a:t>
            </a:r>
          </a:p>
          <a:p>
            <a:pPr marL="0" indent="0">
              <a:buNone/>
            </a:pPr>
            <a:r>
              <a:rPr kumimoji="1" lang="en-US" altLang="zh-CN" dirty="0" smtClean="0"/>
              <a:t>IBM</a:t>
            </a:r>
          </a:p>
          <a:p>
            <a:pPr marL="0" indent="0">
              <a:buNone/>
            </a:pPr>
            <a:endParaRPr kumimoji="1" lang="en-US" altLang="zh-CN" dirty="0" smtClean="0"/>
          </a:p>
          <a:p>
            <a:pPr marL="0" indent="0">
              <a:buNone/>
            </a:pPr>
            <a:r>
              <a:rPr kumimoji="1" lang="en-US" altLang="zh-CN" dirty="0" smtClean="0"/>
              <a:t>String</a:t>
            </a:r>
            <a:r>
              <a:rPr kumimoji="1" lang="zh-CN" altLang="en-US" dirty="0" smtClean="0"/>
              <a:t> </a:t>
            </a:r>
            <a:r>
              <a:rPr kumimoji="1" lang="en-US" altLang="zh-CN" dirty="0" smtClean="0"/>
              <a:t>#2</a:t>
            </a:r>
          </a:p>
          <a:p>
            <a:pPr marL="0" indent="0">
              <a:buNone/>
            </a:pPr>
            <a:r>
              <a:rPr kumimoji="1" lang="en-US" altLang="zh-CN" dirty="0" smtClean="0"/>
              <a:t>TXFSD</a:t>
            </a:r>
            <a:endParaRPr kumimoji="1" lang="zh-CN" altLang="en-US" dirty="0"/>
          </a:p>
        </p:txBody>
      </p:sp>
    </p:spTree>
    <p:extLst>
      <p:ext uri="{BB962C8B-B14F-4D97-AF65-F5344CB8AC3E}">
        <p14:creationId xmlns:p14="http://schemas.microsoft.com/office/powerpoint/2010/main" val="189334963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迭代器  指向容器类元素的“</a:t>
            </a:r>
            <a:r>
              <a:rPr kumimoji="1" lang="zh-CN" altLang="en-US" b="1" dirty="0" smtClean="0"/>
              <a:t>标示</a:t>
            </a:r>
            <a:r>
              <a:rPr kumimoji="1" lang="zh-CN" altLang="en-US" dirty="0" smtClean="0"/>
              <a:t>”器</a:t>
            </a:r>
            <a:endParaRPr kumimoji="1" lang="zh-CN" altLang="en-US" dirty="0"/>
          </a:p>
        </p:txBody>
      </p:sp>
      <p:sp>
        <p:nvSpPr>
          <p:cNvPr id="3" name="内容占位符 2"/>
          <p:cNvSpPr>
            <a:spLocks noGrp="1"/>
          </p:cNvSpPr>
          <p:nvPr>
            <p:ph idx="1"/>
          </p:nvPr>
        </p:nvSpPr>
        <p:spPr/>
        <p:txBody>
          <a:bodyPr/>
          <a:lstStyle/>
          <a:p>
            <a:r>
              <a:rPr kumimoji="1" lang="zh-CN" altLang="en-US" dirty="0" smtClean="0"/>
              <a:t>迭代范围概念  </a:t>
            </a:r>
            <a:r>
              <a:rPr kumimoji="1" lang="en-US" altLang="zh-CN" dirty="0" smtClean="0"/>
              <a:t>--  </a:t>
            </a:r>
            <a:r>
              <a:rPr kumimoji="1" lang="zh-CN" altLang="en-US" dirty="0" smtClean="0"/>
              <a:t>标准库的基础</a:t>
            </a:r>
            <a:endParaRPr kumimoji="1" lang="en-US" altLang="zh-CN" dirty="0" smtClean="0"/>
          </a:p>
          <a:p>
            <a:pPr lvl="1"/>
            <a:r>
              <a:rPr kumimoji="1" lang="en-US" altLang="zh-CN" dirty="0" smtClean="0"/>
              <a:t>[ begin , end) begin</a:t>
            </a:r>
            <a:r>
              <a:rPr kumimoji="1" lang="zh-CN" altLang="en-US" dirty="0" smtClean="0"/>
              <a:t>指向第一个，而 </a:t>
            </a:r>
            <a:r>
              <a:rPr kumimoji="1" lang="en-US" altLang="zh-CN" dirty="0" smtClean="0"/>
              <a:t>end</a:t>
            </a:r>
            <a:r>
              <a:rPr kumimoji="1" lang="zh-CN" altLang="en-US" dirty="0" smtClean="0"/>
              <a:t>指向最后一个的后一个</a:t>
            </a:r>
            <a:endParaRPr kumimoji="1" lang="en-US" altLang="zh-CN" dirty="0" smtClean="0"/>
          </a:p>
          <a:p>
            <a:endParaRPr kumimoji="1" lang="en-US" altLang="zh-CN" dirty="0" smtClean="0"/>
          </a:p>
          <a:p>
            <a:endParaRPr kumimoji="1" lang="zh-CN" altLang="en-US" dirty="0"/>
          </a:p>
        </p:txBody>
      </p:sp>
    </p:spTree>
    <p:extLst>
      <p:ext uri="{BB962C8B-B14F-4D97-AF65-F5344CB8AC3E}">
        <p14:creationId xmlns:p14="http://schemas.microsoft.com/office/powerpoint/2010/main" val="63141212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map</a:t>
            </a:r>
            <a:r>
              <a:rPr kumimoji="1" lang="zh-CN" altLang="en-US" dirty="0" smtClean="0"/>
              <a:t> 和 </a:t>
            </a:r>
            <a:r>
              <a:rPr kumimoji="1" lang="en-US" altLang="zh-CN" dirty="0" smtClean="0"/>
              <a:t>set</a:t>
            </a:r>
            <a:r>
              <a:rPr kumimoji="1" lang="zh-CN" altLang="en-US" dirty="0" smtClean="0"/>
              <a:t> 关联容器 </a:t>
            </a:r>
            <a:r>
              <a:rPr kumimoji="1" lang="mr-IN" altLang="zh-CN" dirty="0" smtClean="0"/>
              <a:t>–</a:t>
            </a:r>
            <a:r>
              <a:rPr kumimoji="1" lang="zh-CN" altLang="en-US" dirty="0" smtClean="0"/>
              <a:t> 自带排序属性</a:t>
            </a:r>
            <a:endParaRPr kumimoji="1" lang="zh-CN" altLang="en-US" dirty="0"/>
          </a:p>
        </p:txBody>
      </p:sp>
      <p:sp>
        <p:nvSpPr>
          <p:cNvPr id="3" name="内容占位符 2"/>
          <p:cNvSpPr>
            <a:spLocks noGrp="1"/>
          </p:cNvSpPr>
          <p:nvPr>
            <p:ph idx="1"/>
          </p:nvPr>
        </p:nvSpPr>
        <p:spPr/>
        <p:txBody>
          <a:bodyPr/>
          <a:lstStyle/>
          <a:p>
            <a:r>
              <a:rPr kumimoji="1" lang="zh-CN" altLang="en-US" dirty="0" smtClean="0"/>
              <a:t>与顺序容器有根本的不同，按照</a:t>
            </a:r>
            <a:r>
              <a:rPr kumimoji="1" lang="zh-CN" altLang="en-US" b="1" dirty="0" smtClean="0"/>
              <a:t>关键字</a:t>
            </a:r>
            <a:r>
              <a:rPr kumimoji="1" lang="zh-CN" altLang="en-US" dirty="0" smtClean="0"/>
              <a:t>来保存和访问。顺序容器则是按照容器中的位置来访问；</a:t>
            </a:r>
            <a:endParaRPr kumimoji="1" lang="en-US" altLang="zh-CN" dirty="0" smtClean="0"/>
          </a:p>
          <a:p>
            <a:r>
              <a:rPr kumimoji="1" lang="zh-CN" altLang="en-US" dirty="0" smtClean="0"/>
              <a:t>行为上与顺序容器类似，但是</a:t>
            </a:r>
            <a:r>
              <a:rPr kumimoji="1" lang="zh-CN" altLang="en-US" b="1" dirty="0" smtClean="0"/>
              <a:t>关键字</a:t>
            </a:r>
            <a:r>
              <a:rPr kumimoji="1" lang="zh-CN" altLang="en-US" dirty="0" smtClean="0"/>
              <a:t>的作用很大。</a:t>
            </a:r>
            <a:endParaRPr kumimoji="1" lang="en-US" altLang="zh-CN" dirty="0" smtClean="0"/>
          </a:p>
          <a:p>
            <a:r>
              <a:rPr kumimoji="1" lang="en-US" altLang="zh-CN" dirty="0" smtClean="0"/>
              <a:t>map</a:t>
            </a:r>
            <a:r>
              <a:rPr kumimoji="1" lang="zh-CN" altLang="en-US" dirty="0" smtClean="0"/>
              <a:t> 和 </a:t>
            </a:r>
            <a:r>
              <a:rPr kumimoji="1" lang="en-US" altLang="zh-CN" dirty="0" smtClean="0"/>
              <a:t>set</a:t>
            </a:r>
            <a:r>
              <a:rPr kumimoji="1" lang="zh-CN" altLang="en-US" dirty="0" smtClean="0"/>
              <a:t> 是两个主要的关联容器，对于大多数工程程序员都熟悉</a:t>
            </a:r>
            <a:r>
              <a:rPr kumimoji="1" lang="en-US" altLang="zh-CN" dirty="0" smtClean="0"/>
              <a:t>vector</a:t>
            </a:r>
            <a:r>
              <a:rPr kumimoji="1" lang="zh-CN" altLang="en-US" dirty="0" smtClean="0"/>
              <a:t> 和 </a:t>
            </a:r>
            <a:r>
              <a:rPr kumimoji="1" lang="en-US" altLang="zh-CN" dirty="0" smtClean="0"/>
              <a:t>list</a:t>
            </a:r>
            <a:r>
              <a:rPr kumimoji="1" lang="zh-CN" altLang="en-US" dirty="0" smtClean="0"/>
              <a:t> ，但很多人可能从来没有用过关联容器，但对于竞赛选手来说，这两个容器非常有用。</a:t>
            </a:r>
            <a:endParaRPr kumimoji="1" lang="zh-CN" altLang="en-US" dirty="0"/>
          </a:p>
        </p:txBody>
      </p:sp>
    </p:spTree>
    <p:extLst>
      <p:ext uri="{BB962C8B-B14F-4D97-AF65-F5344CB8AC3E}">
        <p14:creationId xmlns:p14="http://schemas.microsoft.com/office/powerpoint/2010/main" val="143089078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在介绍之前补充一个模板类 </a:t>
            </a:r>
            <a:r>
              <a:rPr kumimoji="1" lang="en-US" altLang="zh-CN" dirty="0" smtClean="0"/>
              <a:t>pair</a:t>
            </a:r>
            <a:endParaRPr kumimoji="1" lang="zh-CN" altLang="en-US" dirty="0"/>
          </a:p>
        </p:txBody>
      </p:sp>
      <p:sp>
        <p:nvSpPr>
          <p:cNvPr id="3" name="内容占位符 2"/>
          <p:cNvSpPr>
            <a:spLocks noGrp="1"/>
          </p:cNvSpPr>
          <p:nvPr>
            <p:ph idx="1"/>
          </p:nvPr>
        </p:nvSpPr>
        <p:spPr/>
        <p:txBody>
          <a:bodyPr/>
          <a:lstStyle/>
          <a:p>
            <a:r>
              <a:rPr kumimoji="1" lang="en-US" altLang="zh-CN" dirty="0" smtClean="0"/>
              <a:t>1</a:t>
            </a:r>
            <a:r>
              <a:rPr kumimoji="1" lang="zh-CN" altLang="en-US" dirty="0" smtClean="0"/>
              <a:t>个</a:t>
            </a:r>
            <a:r>
              <a:rPr kumimoji="1" lang="en-US" altLang="zh-CN" dirty="0" smtClean="0"/>
              <a:t>pair</a:t>
            </a:r>
            <a:r>
              <a:rPr kumimoji="1" lang="zh-CN" altLang="en-US" dirty="0" smtClean="0"/>
              <a:t>保存两个数据成员，类似容器；</a:t>
            </a:r>
            <a:endParaRPr kumimoji="1" lang="en-US" altLang="zh-CN" dirty="0" smtClean="0"/>
          </a:p>
          <a:p>
            <a:r>
              <a:rPr kumimoji="1" lang="zh-CN" altLang="en-US" dirty="0" smtClean="0"/>
              <a:t>创建一个</a:t>
            </a:r>
            <a:r>
              <a:rPr kumimoji="1" lang="en-US" altLang="zh-CN" dirty="0" smtClean="0"/>
              <a:t>pair</a:t>
            </a:r>
            <a:r>
              <a:rPr kumimoji="1" lang="zh-CN" altLang="en-US" dirty="0" smtClean="0"/>
              <a:t>需要提供两个类型名；</a:t>
            </a:r>
            <a:endParaRPr kumimoji="1" lang="en-US" altLang="zh-CN" dirty="0" smtClean="0"/>
          </a:p>
          <a:p>
            <a:r>
              <a:rPr kumimoji="1" lang="zh-CN" altLang="en-US" dirty="0" smtClean="0"/>
              <a:t>样例：</a:t>
            </a:r>
            <a:endParaRPr kumimoji="1" lang="en-US" altLang="zh-CN" dirty="0" smtClean="0"/>
          </a:p>
          <a:p>
            <a:pPr lvl="1"/>
            <a:r>
              <a:rPr kumimoji="1" lang="en-US" altLang="zh-CN" dirty="0" smtClean="0"/>
              <a:t>pair &lt;</a:t>
            </a:r>
            <a:r>
              <a:rPr kumimoji="1" lang="en-US" altLang="zh-CN" dirty="0" err="1" smtClean="0"/>
              <a:t>int</a:t>
            </a:r>
            <a:r>
              <a:rPr kumimoji="1" lang="en-US" altLang="zh-CN" dirty="0" smtClean="0"/>
              <a:t>, </a:t>
            </a:r>
            <a:r>
              <a:rPr kumimoji="1" lang="en-US" altLang="zh-CN" dirty="0" err="1" smtClean="0"/>
              <a:t>int</a:t>
            </a:r>
            <a:r>
              <a:rPr kumimoji="1" lang="en-US" altLang="zh-CN" dirty="0" smtClean="0"/>
              <a:t>&gt; </a:t>
            </a:r>
            <a:r>
              <a:rPr kumimoji="1" lang="en-US" altLang="zh-CN" dirty="0" err="1" smtClean="0"/>
              <a:t>zhengShu</a:t>
            </a:r>
            <a:r>
              <a:rPr kumimoji="1" lang="en-US" altLang="zh-CN" dirty="0" smtClean="0"/>
              <a:t>(10,1000);</a:t>
            </a:r>
          </a:p>
          <a:p>
            <a:pPr lvl="1"/>
            <a:r>
              <a:rPr kumimoji="1" lang="en-US" altLang="zh-CN" dirty="0" smtClean="0"/>
              <a:t>pair &lt;string, </a:t>
            </a:r>
            <a:r>
              <a:rPr kumimoji="1" lang="en-US" altLang="zh-CN" dirty="0" err="1" smtClean="0"/>
              <a:t>int</a:t>
            </a:r>
            <a:r>
              <a:rPr kumimoji="1" lang="en-US" altLang="zh-CN" dirty="0" smtClean="0"/>
              <a:t>&gt; book(“HarryPotter”,1000);</a:t>
            </a:r>
          </a:p>
          <a:p>
            <a:pPr lvl="1"/>
            <a:r>
              <a:rPr kumimoji="1" lang="en-US" altLang="zh-CN" dirty="0" smtClean="0"/>
              <a:t>pair &lt;string, vector&lt;</a:t>
            </a:r>
            <a:r>
              <a:rPr kumimoji="1" lang="en-US" altLang="zh-CN" dirty="0" err="1" smtClean="0"/>
              <a:t>int</a:t>
            </a:r>
            <a:r>
              <a:rPr kumimoji="1" lang="en-US" altLang="zh-CN" dirty="0" smtClean="0"/>
              <a:t>&gt; &gt; school;</a:t>
            </a:r>
          </a:p>
          <a:p>
            <a:r>
              <a:rPr kumimoji="1" lang="zh-CN" altLang="en-US" dirty="0" smtClean="0"/>
              <a:t>默认清零“空”</a:t>
            </a:r>
            <a:endParaRPr kumimoji="1" lang="en-US" altLang="zh-CN" dirty="0" smtClean="0"/>
          </a:p>
        </p:txBody>
      </p:sp>
    </p:spTree>
    <p:extLst>
      <p:ext uri="{BB962C8B-B14F-4D97-AF65-F5344CB8AC3E}">
        <p14:creationId xmlns:p14="http://schemas.microsoft.com/office/powerpoint/2010/main" val="206824241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看题说话：</a:t>
            </a:r>
            <a:endParaRPr kumimoji="1" lang="zh-CN" altLang="en-US" dirty="0"/>
          </a:p>
        </p:txBody>
      </p:sp>
      <p:sp>
        <p:nvSpPr>
          <p:cNvPr id="3" name="内容占位符 2"/>
          <p:cNvSpPr>
            <a:spLocks noGrp="1"/>
          </p:cNvSpPr>
          <p:nvPr>
            <p:ph idx="1"/>
          </p:nvPr>
        </p:nvSpPr>
        <p:spPr/>
        <p:txBody>
          <a:bodyPr/>
          <a:lstStyle/>
          <a:p>
            <a:r>
              <a:rPr kumimoji="1" lang="zh-CN" altLang="en-US" dirty="0" smtClean="0"/>
              <a:t>输入一段文本，统计其中每个单词的出现次数。</a:t>
            </a:r>
            <a:endParaRPr kumimoji="1" lang="zh-CN" altLang="en-US" dirty="0"/>
          </a:p>
        </p:txBody>
      </p:sp>
    </p:spTree>
    <p:extLst>
      <p:ext uri="{BB962C8B-B14F-4D97-AF65-F5344CB8AC3E}">
        <p14:creationId xmlns:p14="http://schemas.microsoft.com/office/powerpoint/2010/main" val="37237290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62970"/>
            <a:ext cx="10515600" cy="1325563"/>
          </a:xfrm>
        </p:spPr>
        <p:txBody>
          <a:bodyPr/>
          <a:lstStyle/>
          <a:p>
            <a:r>
              <a:rPr kumimoji="1" lang="zh-CN" altLang="en-US" dirty="0" smtClean="0"/>
              <a:t>看题说话</a:t>
            </a:r>
            <a:endParaRPr kumimoji="1" lang="zh-CN" altLang="en-US" dirty="0"/>
          </a:p>
        </p:txBody>
      </p:sp>
      <p:sp>
        <p:nvSpPr>
          <p:cNvPr id="3" name="内容占位符 2"/>
          <p:cNvSpPr>
            <a:spLocks noGrp="1"/>
          </p:cNvSpPr>
          <p:nvPr>
            <p:ph idx="1"/>
          </p:nvPr>
        </p:nvSpPr>
        <p:spPr>
          <a:xfrm>
            <a:off x="838200" y="1100667"/>
            <a:ext cx="10515600" cy="5588000"/>
          </a:xfrm>
        </p:spPr>
        <p:txBody>
          <a:bodyPr>
            <a:normAutofit fontScale="85000" lnSpcReduction="20000"/>
          </a:bodyPr>
          <a:lstStyle/>
          <a:p>
            <a:r>
              <a:rPr kumimoji="1" lang="zh-CN" altLang="en-US" dirty="0" smtClean="0"/>
              <a:t>输入一本字典，样式为英文含义 </a:t>
            </a:r>
            <a:r>
              <a:rPr kumimoji="1" lang="zh-CN" altLang="en-US" dirty="0" smtClean="0"/>
              <a:t>单词</a:t>
            </a:r>
            <a:r>
              <a:rPr kumimoji="1" lang="zh-CN" altLang="en-US" dirty="0" smtClean="0"/>
              <a:t>，然后空行后再输入一组待查单词，输出含义，如果没有这个单词，输出</a:t>
            </a:r>
            <a:r>
              <a:rPr kumimoji="1" lang="en-US" altLang="zh-CN" dirty="0" smtClean="0"/>
              <a:t>eh</a:t>
            </a:r>
            <a:r>
              <a:rPr kumimoji="1" lang="zh-CN" altLang="en-US" dirty="0" smtClean="0"/>
              <a:t>。</a:t>
            </a:r>
            <a:endParaRPr kumimoji="1" lang="en-US" altLang="zh-CN" dirty="0" smtClean="0"/>
          </a:p>
          <a:p>
            <a:r>
              <a:rPr kumimoji="1" lang="zh-CN" altLang="en-US" dirty="0" smtClean="0"/>
              <a:t>样例输入：</a:t>
            </a:r>
            <a:endParaRPr kumimoji="1" lang="en-US" altLang="zh-CN" dirty="0" smtClean="0"/>
          </a:p>
          <a:p>
            <a:pPr marL="0" indent="0">
              <a:buNone/>
            </a:pPr>
            <a:r>
              <a:rPr kumimoji="1" lang="en-US" altLang="zh-CN" dirty="0" smtClean="0"/>
              <a:t>dog</a:t>
            </a:r>
            <a:r>
              <a:rPr kumimoji="1" lang="zh-CN" altLang="en-US" dirty="0" smtClean="0"/>
              <a:t> </a:t>
            </a:r>
            <a:r>
              <a:rPr kumimoji="1" lang="en-US" altLang="zh-CN" dirty="0" err="1" smtClean="0"/>
              <a:t>ogday</a:t>
            </a:r>
            <a:endParaRPr kumimoji="1" lang="en-US" altLang="zh-CN" dirty="0" smtClean="0"/>
          </a:p>
          <a:p>
            <a:pPr marL="0" indent="0">
              <a:buNone/>
            </a:pPr>
            <a:r>
              <a:rPr kumimoji="1" lang="en-US" altLang="zh-CN" dirty="0" smtClean="0"/>
              <a:t>cat</a:t>
            </a:r>
            <a:r>
              <a:rPr kumimoji="1" lang="zh-CN" altLang="en-US" dirty="0" smtClean="0"/>
              <a:t> </a:t>
            </a:r>
            <a:r>
              <a:rPr kumimoji="1" lang="en-US" altLang="zh-CN" dirty="0" err="1" smtClean="0"/>
              <a:t>atcay</a:t>
            </a:r>
            <a:endParaRPr kumimoji="1" lang="en-US" altLang="zh-CN" dirty="0" smtClean="0"/>
          </a:p>
          <a:p>
            <a:pPr marL="0" indent="0">
              <a:buNone/>
            </a:pPr>
            <a:r>
              <a:rPr kumimoji="1" lang="en-US" altLang="zh-CN" dirty="0" smtClean="0"/>
              <a:t>loops</a:t>
            </a:r>
            <a:r>
              <a:rPr kumimoji="1" lang="zh-CN" altLang="en-US" dirty="0" smtClean="0"/>
              <a:t> </a:t>
            </a:r>
            <a:r>
              <a:rPr kumimoji="1" lang="en-US" altLang="zh-CN" dirty="0" err="1" smtClean="0"/>
              <a:t>oopslay</a:t>
            </a:r>
            <a:endParaRPr kumimoji="1" lang="en-US" altLang="zh-CN" dirty="0" smtClean="0"/>
          </a:p>
          <a:p>
            <a:pPr marL="0" indent="0">
              <a:buNone/>
            </a:pPr>
            <a:endParaRPr kumimoji="1" lang="en-US" altLang="zh-CN" dirty="0"/>
          </a:p>
          <a:p>
            <a:pPr marL="0" indent="0">
              <a:buNone/>
            </a:pPr>
            <a:r>
              <a:rPr kumimoji="1" lang="en-US" altLang="zh-CN" dirty="0" err="1" smtClean="0"/>
              <a:t>atcay</a:t>
            </a:r>
            <a:endParaRPr kumimoji="1" lang="en-US" altLang="zh-CN" dirty="0" smtClean="0"/>
          </a:p>
          <a:p>
            <a:pPr marL="0" indent="0">
              <a:buNone/>
            </a:pPr>
            <a:r>
              <a:rPr kumimoji="1" lang="en-US" altLang="zh-CN" dirty="0" err="1" smtClean="0"/>
              <a:t>lttenkay</a:t>
            </a:r>
            <a:endParaRPr kumimoji="1" lang="en-US" altLang="zh-CN" dirty="0" smtClean="0"/>
          </a:p>
          <a:p>
            <a:pPr marL="0" indent="0">
              <a:buNone/>
            </a:pPr>
            <a:r>
              <a:rPr kumimoji="1" lang="en-US" altLang="zh-CN" dirty="0" err="1" smtClean="0"/>
              <a:t>oopslay</a:t>
            </a:r>
            <a:endParaRPr kumimoji="1" lang="en-US" altLang="zh-CN" dirty="0" smtClean="0"/>
          </a:p>
          <a:p>
            <a:r>
              <a:rPr kumimoji="1" lang="zh-CN" altLang="en-US" dirty="0" smtClean="0"/>
              <a:t>样例输出：</a:t>
            </a:r>
            <a:endParaRPr kumimoji="1" lang="en-US" altLang="zh-CN" dirty="0" smtClean="0"/>
          </a:p>
          <a:p>
            <a:pPr marL="0" indent="0">
              <a:buNone/>
            </a:pPr>
            <a:r>
              <a:rPr kumimoji="1" lang="en-US" altLang="zh-CN" dirty="0" smtClean="0"/>
              <a:t>cat</a:t>
            </a:r>
          </a:p>
          <a:p>
            <a:pPr marL="0" indent="0">
              <a:buNone/>
            </a:pPr>
            <a:r>
              <a:rPr kumimoji="1" lang="en-US" altLang="zh-CN" dirty="0" smtClean="0"/>
              <a:t>eh</a:t>
            </a:r>
          </a:p>
          <a:p>
            <a:pPr marL="0" indent="0">
              <a:buNone/>
            </a:pPr>
            <a:r>
              <a:rPr kumimoji="1" lang="en-US" altLang="zh-CN" dirty="0" smtClean="0"/>
              <a:t>loops</a:t>
            </a:r>
          </a:p>
        </p:txBody>
      </p:sp>
    </p:spTree>
    <p:extLst>
      <p:ext uri="{BB962C8B-B14F-4D97-AF65-F5344CB8AC3E}">
        <p14:creationId xmlns:p14="http://schemas.microsoft.com/office/powerpoint/2010/main" val="196505119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看题说话：</a:t>
            </a:r>
            <a:endParaRPr kumimoji="1" lang="zh-CN" altLang="en-US" dirty="0"/>
          </a:p>
        </p:txBody>
      </p:sp>
      <p:sp>
        <p:nvSpPr>
          <p:cNvPr id="3" name="内容占位符 2"/>
          <p:cNvSpPr>
            <a:spLocks noGrp="1"/>
          </p:cNvSpPr>
          <p:nvPr>
            <p:ph idx="1"/>
          </p:nvPr>
        </p:nvSpPr>
        <p:spPr/>
        <p:txBody>
          <a:bodyPr/>
          <a:lstStyle/>
          <a:p>
            <a:r>
              <a:rPr kumimoji="1" lang="zh-CN" altLang="en-US" dirty="0" smtClean="0"/>
              <a:t>输入一段文本，忽略常见单词 </a:t>
            </a:r>
            <a:r>
              <a:rPr kumimoji="1" lang="en-US" altLang="zh-CN" dirty="0" smtClean="0"/>
              <a:t>the</a:t>
            </a:r>
            <a:r>
              <a:rPr kumimoji="1" lang="zh-CN" altLang="en-US" dirty="0" smtClean="0"/>
              <a:t> </a:t>
            </a:r>
            <a:r>
              <a:rPr kumimoji="1" lang="en-US" altLang="zh-CN" dirty="0" smtClean="0"/>
              <a:t>a</a:t>
            </a:r>
            <a:r>
              <a:rPr kumimoji="1" lang="zh-CN" altLang="en-US" dirty="0" smtClean="0"/>
              <a:t> </a:t>
            </a:r>
            <a:r>
              <a:rPr kumimoji="1" lang="en-US" altLang="zh-CN" dirty="0" smtClean="0"/>
              <a:t>an</a:t>
            </a:r>
            <a:r>
              <a:rPr kumimoji="1" lang="zh-CN" altLang="en-US" dirty="0" smtClean="0"/>
              <a:t> </a:t>
            </a:r>
            <a:r>
              <a:rPr kumimoji="1" lang="en-US" altLang="zh-CN" dirty="0" smtClean="0"/>
              <a:t>and</a:t>
            </a:r>
            <a:r>
              <a:rPr kumimoji="1" lang="zh-CN" altLang="en-US" dirty="0" smtClean="0"/>
              <a:t> </a:t>
            </a:r>
            <a:r>
              <a:rPr kumimoji="1" lang="en-US" altLang="zh-CN" dirty="0" smtClean="0"/>
              <a:t>or</a:t>
            </a:r>
            <a:r>
              <a:rPr kumimoji="1" lang="zh-CN" altLang="en-US" dirty="0" smtClean="0"/>
              <a:t> 这几个常见单词，然后统计输出每个单词的出现次数。</a:t>
            </a:r>
            <a:endParaRPr kumimoji="1" lang="zh-CN" altLang="en-US" dirty="0"/>
          </a:p>
        </p:txBody>
      </p:sp>
    </p:spTree>
    <p:extLst>
      <p:ext uri="{BB962C8B-B14F-4D97-AF65-F5344CB8AC3E}">
        <p14:creationId xmlns:p14="http://schemas.microsoft.com/office/powerpoint/2010/main" val="2225226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1945" y="1018268"/>
            <a:ext cx="10515600" cy="4230626"/>
          </a:xfrm>
        </p:spPr>
        <p:txBody>
          <a:bodyPr>
            <a:normAutofit/>
          </a:bodyPr>
          <a:lstStyle/>
          <a:p>
            <a:r>
              <a:rPr lang="zh-CN" altLang="en-US" dirty="0" smtClean="0"/>
              <a:t>        奇迹</a:t>
            </a:r>
            <a:r>
              <a:rPr lang="zh-CN" altLang="en-US" dirty="0"/>
              <a:t>仍然不会出现，最佳代码仍然是以最直接的方式与合理的设计相匹配的代码</a:t>
            </a:r>
            <a:r>
              <a:rPr lang="zh-CN" altLang="en-US" dirty="0" smtClean="0"/>
              <a:t>。但并不是每个人都是“直接，匹配”最佳实现人，</a:t>
            </a:r>
            <a:r>
              <a:rPr lang="en-US" altLang="zh-CN" dirty="0" smtClean="0"/>
              <a:t>C++</a:t>
            </a:r>
            <a:r>
              <a:rPr lang="zh-CN" altLang="en-US" dirty="0" smtClean="0"/>
              <a:t>语言兼容</a:t>
            </a:r>
            <a:r>
              <a:rPr lang="en-US" altLang="zh-CN" dirty="0" smtClean="0"/>
              <a:t>C</a:t>
            </a:r>
            <a:r>
              <a:rPr lang="zh-CN" altLang="en-US" dirty="0" smtClean="0"/>
              <a:t>的这一特性让很多选手会迷路于具体操作和思考问题的双重难度中。</a:t>
            </a:r>
            <a:endParaRPr kumimoji="1" lang="zh-CN" altLang="en-US" dirty="0"/>
          </a:p>
        </p:txBody>
      </p:sp>
    </p:spTree>
    <p:extLst>
      <p:ext uri="{BB962C8B-B14F-4D97-AF65-F5344CB8AC3E}">
        <p14:creationId xmlns:p14="http://schemas.microsoft.com/office/powerpoint/2010/main" val="49523057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泛型算法</a:t>
            </a:r>
            <a:endParaRPr kumimoji="1" lang="zh-CN" altLang="en-US" dirty="0"/>
          </a:p>
        </p:txBody>
      </p:sp>
      <p:sp>
        <p:nvSpPr>
          <p:cNvPr id="3" name="内容占位符 2"/>
          <p:cNvSpPr>
            <a:spLocks noGrp="1"/>
          </p:cNvSpPr>
          <p:nvPr>
            <p:ph idx="1"/>
          </p:nvPr>
        </p:nvSpPr>
        <p:spPr/>
        <p:txBody>
          <a:bodyPr/>
          <a:lstStyle/>
          <a:p>
            <a:r>
              <a:rPr kumimoji="1" lang="zh-CN" altLang="en-US" dirty="0" smtClean="0"/>
              <a:t>标准容器的操作集或者说附加功能并不多，大部分的功能被独立于容器的算法所提供；</a:t>
            </a:r>
            <a:endParaRPr kumimoji="1" lang="en-US" altLang="zh-CN" dirty="0" smtClean="0"/>
          </a:p>
          <a:p>
            <a:r>
              <a:rPr kumimoji="1" lang="zh-CN" altLang="en-US" dirty="0" smtClean="0"/>
              <a:t>一共</a:t>
            </a:r>
            <a:r>
              <a:rPr kumimoji="1" lang="en-US" altLang="zh-CN" dirty="0" smtClean="0"/>
              <a:t>6000</a:t>
            </a:r>
            <a:r>
              <a:rPr kumimoji="1" lang="zh-CN" altLang="en-US" dirty="0" smtClean="0"/>
              <a:t>多行的</a:t>
            </a:r>
            <a:r>
              <a:rPr kumimoji="1" lang="en-US" altLang="zh-CN" dirty="0" smtClean="0"/>
              <a:t> 100</a:t>
            </a:r>
            <a:r>
              <a:rPr kumimoji="1" lang="zh-CN" altLang="en-US" dirty="0" smtClean="0"/>
              <a:t>多个算法集合；</a:t>
            </a:r>
            <a:endParaRPr kumimoji="1" lang="en-US" altLang="zh-CN" dirty="0" smtClean="0"/>
          </a:p>
          <a:p>
            <a:r>
              <a:rPr kumimoji="1" lang="zh-CN" altLang="en-US" dirty="0" smtClean="0"/>
              <a:t>算法是通用的可以用于不同的容器和不同类型的元素；</a:t>
            </a:r>
            <a:endParaRPr kumimoji="1" lang="en-US" altLang="zh-CN" dirty="0" smtClean="0"/>
          </a:p>
          <a:p>
            <a:r>
              <a:rPr kumimoji="1" lang="zh-CN" altLang="en-US" dirty="0" smtClean="0"/>
              <a:t>算法并不直接操作容器而是由遍历由两个迭代器指示的一个元素范围； </a:t>
            </a:r>
            <a:endParaRPr kumimoji="1" lang="en-US" altLang="zh-CN" dirty="0" smtClean="0"/>
          </a:p>
          <a:p>
            <a:pPr lvl="1"/>
            <a:r>
              <a:rPr kumimoji="1" lang="en-US" altLang="zh-CN" dirty="0" smtClean="0"/>
              <a:t>sort( </a:t>
            </a:r>
            <a:r>
              <a:rPr kumimoji="1" lang="en-US" altLang="zh-CN" dirty="0" err="1" smtClean="0"/>
              <a:t>vec.begin</a:t>
            </a:r>
            <a:r>
              <a:rPr kumimoji="1" lang="en-US" altLang="zh-CN" dirty="0" smtClean="0"/>
              <a:t>() , </a:t>
            </a:r>
            <a:r>
              <a:rPr kumimoji="1" lang="en-US" altLang="zh-CN" dirty="0" err="1" smtClean="0"/>
              <a:t>vec.end</a:t>
            </a:r>
            <a:r>
              <a:rPr kumimoji="1" lang="en-US" altLang="zh-CN" dirty="0" smtClean="0"/>
              <a:t>() )</a:t>
            </a:r>
          </a:p>
          <a:p>
            <a:pPr lvl="1"/>
            <a:r>
              <a:rPr kumimoji="1" lang="en-US" altLang="zh-CN" dirty="0" smtClean="0"/>
              <a:t>find( </a:t>
            </a:r>
            <a:r>
              <a:rPr kumimoji="1" lang="en-US" altLang="zh-CN" dirty="0" err="1" smtClean="0"/>
              <a:t>vec.begin</a:t>
            </a:r>
            <a:r>
              <a:rPr kumimoji="1" lang="en-US" altLang="zh-CN" dirty="0" smtClean="0"/>
              <a:t>() , </a:t>
            </a:r>
            <a:r>
              <a:rPr kumimoji="1" lang="en-US" altLang="zh-CN" dirty="0" err="1" smtClean="0"/>
              <a:t>vec.end</a:t>
            </a:r>
            <a:r>
              <a:rPr kumimoji="1" lang="en-US" altLang="zh-CN" dirty="0" smtClean="0"/>
              <a:t>() , </a:t>
            </a:r>
            <a:r>
              <a:rPr kumimoji="1" lang="en-US" altLang="zh-CN" dirty="0" err="1" smtClean="0"/>
              <a:t>val</a:t>
            </a:r>
            <a:r>
              <a:rPr kumimoji="1" lang="en-US" altLang="zh-CN" dirty="0" smtClean="0"/>
              <a:t>)</a:t>
            </a:r>
          </a:p>
          <a:p>
            <a:r>
              <a:rPr kumimoji="1" lang="zh-CN" altLang="en-US" dirty="0" smtClean="0"/>
              <a:t>只读，写容器，重排容器 等三类算法</a:t>
            </a:r>
            <a:endParaRPr kumimoji="1" lang="en-US" altLang="zh-CN" dirty="0" smtClean="0"/>
          </a:p>
          <a:p>
            <a:endParaRPr kumimoji="1" lang="en-US" altLang="zh-CN" dirty="0" smtClean="0"/>
          </a:p>
          <a:p>
            <a:endParaRPr kumimoji="1" lang="zh-CN" altLang="en-US" dirty="0"/>
          </a:p>
        </p:txBody>
      </p:sp>
    </p:spTree>
    <p:extLst>
      <p:ext uri="{BB962C8B-B14F-4D97-AF65-F5344CB8AC3E}">
        <p14:creationId xmlns:p14="http://schemas.microsoft.com/office/powerpoint/2010/main" val="15132909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定制操作 以</a:t>
            </a:r>
            <a:r>
              <a:rPr kumimoji="1" lang="en-US" altLang="zh-CN" dirty="0" smtClean="0"/>
              <a:t>sort</a:t>
            </a:r>
            <a:r>
              <a:rPr kumimoji="1" lang="zh-CN" altLang="en-US" dirty="0" smtClean="0"/>
              <a:t>为例</a:t>
            </a:r>
            <a:endParaRPr kumimoji="1" lang="zh-CN" altLang="en-US" dirty="0"/>
          </a:p>
        </p:txBody>
      </p:sp>
      <p:sp>
        <p:nvSpPr>
          <p:cNvPr id="3" name="内容占位符 2"/>
          <p:cNvSpPr>
            <a:spLocks noGrp="1"/>
          </p:cNvSpPr>
          <p:nvPr>
            <p:ph idx="1"/>
          </p:nvPr>
        </p:nvSpPr>
        <p:spPr>
          <a:xfrm>
            <a:off x="838200" y="1825624"/>
            <a:ext cx="10515600" cy="5032375"/>
          </a:xfrm>
        </p:spPr>
        <p:txBody>
          <a:bodyPr>
            <a:normAutofit/>
          </a:bodyPr>
          <a:lstStyle/>
          <a:p>
            <a:r>
              <a:rPr kumimoji="1" lang="zh-CN" altLang="en-US" dirty="0" smtClean="0"/>
              <a:t>输入多行仅含有</a:t>
            </a:r>
            <a:r>
              <a:rPr kumimoji="1" lang="en-US" altLang="zh-CN" dirty="0" smtClean="0"/>
              <a:t>01</a:t>
            </a:r>
            <a:r>
              <a:rPr kumimoji="1" lang="zh-CN" altLang="en-US" dirty="0" smtClean="0"/>
              <a:t>的字符串，按照其中含有</a:t>
            </a:r>
            <a:r>
              <a:rPr kumimoji="1" lang="en-US" altLang="zh-CN" dirty="0" smtClean="0"/>
              <a:t>1</a:t>
            </a:r>
            <a:r>
              <a:rPr kumimoji="1" lang="zh-CN" altLang="en-US" dirty="0" smtClean="0"/>
              <a:t>的个数进行从小到大排序后输出。</a:t>
            </a:r>
            <a:endParaRPr kumimoji="1" lang="en-US" altLang="zh-CN" dirty="0" smtClean="0"/>
          </a:p>
          <a:p>
            <a:r>
              <a:rPr kumimoji="1" lang="zh-CN" altLang="en-US" dirty="0" smtClean="0"/>
              <a:t>样例输入：</a:t>
            </a:r>
            <a:endParaRPr kumimoji="1" lang="en-US" altLang="zh-CN" dirty="0" smtClean="0"/>
          </a:p>
          <a:p>
            <a:pPr marL="0" indent="0">
              <a:buNone/>
            </a:pPr>
            <a:r>
              <a:rPr kumimoji="1" lang="en-US" altLang="zh-CN" dirty="0" smtClean="0"/>
              <a:t>10011</a:t>
            </a:r>
          </a:p>
          <a:p>
            <a:pPr marL="0" indent="0">
              <a:buNone/>
            </a:pPr>
            <a:r>
              <a:rPr kumimoji="1" lang="en-US" altLang="zh-CN" dirty="0" smtClean="0"/>
              <a:t>1</a:t>
            </a:r>
          </a:p>
          <a:p>
            <a:pPr marL="0" indent="0">
              <a:buNone/>
            </a:pPr>
            <a:r>
              <a:rPr kumimoji="1" lang="en-US" altLang="zh-CN" dirty="0" smtClean="0"/>
              <a:t>0</a:t>
            </a:r>
          </a:p>
          <a:p>
            <a:r>
              <a:rPr kumimoji="1" lang="zh-CN" altLang="en-US" dirty="0" smtClean="0"/>
              <a:t>样例输出</a:t>
            </a:r>
            <a:endParaRPr kumimoji="1" lang="en-US" altLang="zh-CN" dirty="0" smtClean="0"/>
          </a:p>
          <a:p>
            <a:pPr marL="0" indent="0">
              <a:buNone/>
            </a:pPr>
            <a:r>
              <a:rPr kumimoji="1" lang="en-US" altLang="zh-CN" dirty="0" smtClean="0"/>
              <a:t>0</a:t>
            </a:r>
          </a:p>
          <a:p>
            <a:pPr marL="0" indent="0">
              <a:buNone/>
            </a:pPr>
            <a:r>
              <a:rPr kumimoji="1" lang="en-US" altLang="zh-CN" dirty="0" smtClean="0"/>
              <a:t>1</a:t>
            </a:r>
          </a:p>
          <a:p>
            <a:pPr marL="0" indent="0">
              <a:buNone/>
            </a:pPr>
            <a:r>
              <a:rPr kumimoji="1" lang="en-US" altLang="zh-CN" dirty="0" smtClean="0"/>
              <a:t>10011</a:t>
            </a:r>
          </a:p>
          <a:p>
            <a:endParaRPr kumimoji="1" lang="zh-CN" altLang="en-US" dirty="0"/>
          </a:p>
        </p:txBody>
      </p:sp>
    </p:spTree>
    <p:extLst>
      <p:ext uri="{BB962C8B-B14F-4D97-AF65-F5344CB8AC3E}">
        <p14:creationId xmlns:p14="http://schemas.microsoft.com/office/powerpoint/2010/main" val="68320436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总结</a:t>
            </a:r>
            <a:endParaRPr kumimoji="1" lang="zh-CN" altLang="en-US" dirty="0"/>
          </a:p>
        </p:txBody>
      </p:sp>
      <p:sp>
        <p:nvSpPr>
          <p:cNvPr id="3" name="内容占位符 2"/>
          <p:cNvSpPr>
            <a:spLocks noGrp="1"/>
          </p:cNvSpPr>
          <p:nvPr>
            <p:ph idx="1"/>
          </p:nvPr>
        </p:nvSpPr>
        <p:spPr/>
        <p:txBody>
          <a:bodyPr/>
          <a:lstStyle/>
          <a:p>
            <a:r>
              <a:rPr kumimoji="1" lang="zh-CN" altLang="en-US" dirty="0" smtClean="0"/>
              <a:t>作为竞赛学生来说，</a:t>
            </a:r>
            <a:r>
              <a:rPr kumimoji="1" lang="en-US" altLang="zh-CN" dirty="0" smtClean="0"/>
              <a:t>STL</a:t>
            </a:r>
            <a:r>
              <a:rPr kumimoji="1" lang="zh-CN" altLang="en-US" dirty="0" smtClean="0"/>
              <a:t>是他们在赛场搏杀的盔甲；</a:t>
            </a:r>
            <a:endParaRPr kumimoji="1" lang="en-US" altLang="zh-CN" dirty="0" smtClean="0"/>
          </a:p>
          <a:p>
            <a:r>
              <a:rPr kumimoji="1" lang="zh-CN" altLang="en-US" dirty="0" smtClean="0"/>
              <a:t>在平时的练习中仔细品味</a:t>
            </a:r>
            <a:r>
              <a:rPr kumimoji="1" lang="en-US" altLang="zh-CN" dirty="0" smtClean="0"/>
              <a:t>STL</a:t>
            </a:r>
            <a:r>
              <a:rPr kumimoji="1" lang="zh-CN" altLang="en-US" dirty="0" smtClean="0"/>
              <a:t>中不同容器和泛型算法是非常有必要的；</a:t>
            </a:r>
            <a:endParaRPr kumimoji="1" lang="en-US" altLang="zh-CN" dirty="0" smtClean="0"/>
          </a:p>
          <a:p>
            <a:r>
              <a:rPr kumimoji="1" lang="zh-CN" altLang="en-US" dirty="0" smtClean="0"/>
              <a:t>坚持学习并尝试写</a:t>
            </a:r>
            <a:r>
              <a:rPr kumimoji="1" lang="en-US" altLang="zh-CN" dirty="0" smtClean="0"/>
              <a:t>50</a:t>
            </a:r>
            <a:r>
              <a:rPr kumimoji="1" lang="zh-CN" altLang="en-US" dirty="0" smtClean="0"/>
              <a:t>题以上用</a:t>
            </a:r>
            <a:r>
              <a:rPr kumimoji="1" lang="en-US" altLang="zh-CN" dirty="0" smtClean="0"/>
              <a:t>STL</a:t>
            </a:r>
            <a:r>
              <a:rPr kumimoji="1" lang="zh-CN" altLang="en-US" dirty="0" smtClean="0"/>
              <a:t>解决的程序就可以让学生入门；</a:t>
            </a:r>
            <a:endParaRPr kumimoji="1" lang="en-US" altLang="zh-CN" dirty="0" smtClean="0"/>
          </a:p>
          <a:p>
            <a:r>
              <a:rPr kumimoji="1" lang="zh-CN" altLang="en-US" dirty="0" smtClean="0"/>
              <a:t>对于教练来说减少</a:t>
            </a:r>
            <a:r>
              <a:rPr kumimoji="1" lang="zh-CN" altLang="en-US" smtClean="0"/>
              <a:t>了流失率；</a:t>
            </a:r>
            <a:endParaRPr kumimoji="1" lang="zh-CN" altLang="en-US" dirty="0"/>
          </a:p>
        </p:txBody>
      </p:sp>
    </p:spTree>
    <p:extLst>
      <p:ext uri="{BB962C8B-B14F-4D97-AF65-F5344CB8AC3E}">
        <p14:creationId xmlns:p14="http://schemas.microsoft.com/office/powerpoint/2010/main" val="18298466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wift.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4000" y="0"/>
            <a:ext cx="9144000" cy="6858000"/>
          </a:xfrm>
          <a:prstGeom prst="rect">
            <a:avLst/>
          </a:prstGeom>
        </p:spPr>
      </p:pic>
      <p:sp>
        <p:nvSpPr>
          <p:cNvPr id="2" name="标题 1"/>
          <p:cNvSpPr>
            <a:spLocks noGrp="1"/>
          </p:cNvSpPr>
          <p:nvPr>
            <p:ph type="title"/>
          </p:nvPr>
        </p:nvSpPr>
        <p:spPr/>
        <p:txBody>
          <a:bodyPr/>
          <a:lstStyle/>
          <a:p>
            <a:r>
              <a:rPr kumimoji="1" lang="zh-CN" altLang="en-US" dirty="0" smtClean="0"/>
              <a:t>我们看看最新一个语言</a:t>
            </a:r>
            <a:r>
              <a:rPr kumimoji="1" lang="en-US" altLang="zh-CN" dirty="0" smtClean="0"/>
              <a:t>Swift</a:t>
            </a:r>
            <a:endParaRPr kumimoji="1" lang="zh-CN" altLang="en-US" dirty="0"/>
          </a:p>
        </p:txBody>
      </p:sp>
    </p:spTree>
    <p:extLst>
      <p:ext uri="{BB962C8B-B14F-4D97-AF65-F5344CB8AC3E}">
        <p14:creationId xmlns:p14="http://schemas.microsoft.com/office/powerpoint/2010/main" val="784144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xit" presetSubtype="1" fill="hold" grpId="0" nodeType="clickEffect">
                                  <p:stCondLst>
                                    <p:cond delay="0"/>
                                  </p:stCondLst>
                                  <p:childTnLst>
                                    <p:anim calcmode="lin" valueType="num">
                                      <p:cBhvr additive="base">
                                        <p:cTn id="6" dur="500"/>
                                        <p:tgtEl>
                                          <p:spTgt spid="2"/>
                                        </p:tgtEl>
                                        <p:attrNameLst>
                                          <p:attrName>ppt_y</p:attrName>
                                        </p:attrNameLst>
                                      </p:cBhvr>
                                      <p:tavLst>
                                        <p:tav tm="0">
                                          <p:val>
                                            <p:strVal val="#ppt_y"/>
                                          </p:val>
                                        </p:tav>
                                        <p:tav tm="100000">
                                          <p:val>
                                            <p:strVal val="#ppt_y-#ppt_h*1.125000"/>
                                          </p:val>
                                        </p:tav>
                                      </p:tavLst>
                                    </p:anim>
                                    <p:animEffect transition="out" filter="wipe(up)">
                                      <p:cBhvr>
                                        <p:cTn id="7" dur="500"/>
                                        <p:tgtEl>
                                          <p:spTgt spid="2"/>
                                        </p:tgtEl>
                                      </p:cBhvr>
                                    </p:animEffect>
                                    <p:set>
                                      <p:cBhvr>
                                        <p:cTn id="8"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3"/>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p:cTn id="13" dur="1" fill="hold"/>
                                        <p:tgtEl>
                                          <p:spTgt spid="3"/>
                                        </p:tgtEl>
                                      </p:cBhvr>
                                    </p:cmd>
                                  </p:childTnLst>
                                </p:cTn>
                              </p:par>
                            </p:childTnLst>
                          </p:cTn>
                        </p:par>
                      </p:childTnLst>
                    </p:cTn>
                  </p:par>
                </p:childTnLst>
              </p:cTn>
              <p:nextCondLst>
                <p:cond evt="onClick" delay="0">
                  <p:tgtEl>
                    <p:spTgt spid="3"/>
                  </p:tgtEl>
                </p:cond>
              </p:nextCondLst>
            </p:seq>
            <p:video>
              <p:cMediaNode vol="80000">
                <p:cTn id="14" fill="hold" display="0">
                  <p:stCondLst>
                    <p:cond delay="indefinite"/>
                  </p:stCondLst>
                </p:cTn>
                <p:tgtEl>
                  <p:spTgt spid="3"/>
                </p:tgtEl>
              </p:cMediaNode>
            </p:video>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内容提要</a:t>
            </a:r>
            <a:endParaRPr kumimoji="1" lang="zh-CN" altLang="en-US" dirty="0"/>
          </a:p>
        </p:txBody>
      </p:sp>
      <p:sp>
        <p:nvSpPr>
          <p:cNvPr id="3" name="内容占位符 2"/>
          <p:cNvSpPr>
            <a:spLocks noGrp="1"/>
          </p:cNvSpPr>
          <p:nvPr>
            <p:ph idx="1"/>
          </p:nvPr>
        </p:nvSpPr>
        <p:spPr/>
        <p:txBody>
          <a:bodyPr/>
          <a:lstStyle/>
          <a:p>
            <a:r>
              <a:rPr kumimoji="1" lang="zh-CN" altLang="en-US" dirty="0" smtClean="0"/>
              <a:t>模版与范型编程</a:t>
            </a:r>
            <a:endParaRPr kumimoji="1" lang="en-US" altLang="zh-CN" dirty="0" smtClean="0"/>
          </a:p>
          <a:p>
            <a:r>
              <a:rPr kumimoji="1" lang="zh-CN" altLang="en-US" dirty="0" smtClean="0"/>
              <a:t>从操作中抽象出更高层次操作</a:t>
            </a:r>
            <a:endParaRPr kumimoji="1" lang="en-US" altLang="zh-CN" dirty="0" smtClean="0"/>
          </a:p>
          <a:p>
            <a:r>
              <a:rPr kumimoji="1" lang="en-US" altLang="zh-CN" dirty="0" smtClean="0"/>
              <a:t>STL</a:t>
            </a:r>
            <a:r>
              <a:rPr kumimoji="1" lang="zh-CN" altLang="en-US" dirty="0" smtClean="0"/>
              <a:t>学习路径</a:t>
            </a:r>
            <a:endParaRPr kumimoji="1" lang="en-US" altLang="zh-CN" dirty="0" smtClean="0"/>
          </a:p>
          <a:p>
            <a:endParaRPr kumimoji="1" lang="zh-CN" altLang="en-US" dirty="0"/>
          </a:p>
        </p:txBody>
      </p:sp>
    </p:spTree>
    <p:extLst>
      <p:ext uri="{BB962C8B-B14F-4D97-AF65-F5344CB8AC3E}">
        <p14:creationId xmlns:p14="http://schemas.microsoft.com/office/powerpoint/2010/main" val="6954667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比较两个数的大小？</a:t>
            </a:r>
            <a:endParaRPr kumimoji="1" lang="zh-CN" altLang="en-US" dirty="0"/>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1363849"/>
            <a:ext cx="8050445" cy="5131954"/>
          </a:xfrm>
          <a:prstGeom prst="rect">
            <a:avLst/>
          </a:prstGeom>
        </p:spPr>
      </p:pic>
    </p:spTree>
    <p:extLst>
      <p:ext uri="{BB962C8B-B14F-4D97-AF65-F5344CB8AC3E}">
        <p14:creationId xmlns:p14="http://schemas.microsoft.com/office/powerpoint/2010/main" val="9261880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347189"/>
            <a:ext cx="7188200" cy="5130800"/>
          </a:xfrm>
          <a:prstGeom prst="rect">
            <a:avLst/>
          </a:prstGeom>
        </p:spPr>
      </p:pic>
      <p:sp>
        <p:nvSpPr>
          <p:cNvPr id="5" name="标题 1"/>
          <p:cNvSpPr>
            <a:spLocks noGrp="1"/>
          </p:cNvSpPr>
          <p:nvPr>
            <p:ph type="title"/>
          </p:nvPr>
        </p:nvSpPr>
        <p:spPr>
          <a:xfrm>
            <a:off x="838200" y="127619"/>
            <a:ext cx="10515600" cy="1325563"/>
          </a:xfrm>
        </p:spPr>
        <p:txBody>
          <a:bodyPr/>
          <a:lstStyle/>
          <a:p>
            <a:r>
              <a:rPr kumimoji="1" lang="zh-CN" altLang="en-US" dirty="0" smtClean="0"/>
              <a:t>函数（功能）重载？</a:t>
            </a:r>
            <a:endParaRPr kumimoji="1" lang="zh-CN" altLang="en-US" dirty="0"/>
          </a:p>
        </p:txBody>
      </p:sp>
      <p:sp>
        <p:nvSpPr>
          <p:cNvPr id="7" name="文本框 6"/>
          <p:cNvSpPr txBox="1"/>
          <p:nvPr/>
        </p:nvSpPr>
        <p:spPr>
          <a:xfrm>
            <a:off x="8737600" y="1347189"/>
            <a:ext cx="2616200" cy="646331"/>
          </a:xfrm>
          <a:prstGeom prst="rect">
            <a:avLst/>
          </a:prstGeom>
          <a:noFill/>
        </p:spPr>
        <p:txBody>
          <a:bodyPr wrap="square" rtlCol="0">
            <a:spAutoFit/>
          </a:bodyPr>
          <a:lstStyle/>
          <a:p>
            <a:r>
              <a:rPr kumimoji="1" lang="zh-CN" altLang="en-US" dirty="0" smtClean="0"/>
              <a:t>在编译的时候知道</a:t>
            </a:r>
            <a:r>
              <a:rPr kumimoji="1" lang="zh-CN" altLang="en-US" smtClean="0"/>
              <a:t>应该调用哪一个函数（功能）</a:t>
            </a:r>
            <a:endParaRPr kumimoji="1" lang="zh-CN" altLang="en-US"/>
          </a:p>
        </p:txBody>
      </p:sp>
    </p:spTree>
    <p:extLst>
      <p:ext uri="{BB962C8B-B14F-4D97-AF65-F5344CB8AC3E}">
        <p14:creationId xmlns:p14="http://schemas.microsoft.com/office/powerpoint/2010/main" val="19831870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如果将这两个功能合二为一呢？</a:t>
            </a:r>
            <a:endParaRPr kumimoji="1" lang="zh-CN" altLang="en-US" dirty="0"/>
          </a:p>
        </p:txBody>
      </p:sp>
      <p:sp>
        <p:nvSpPr>
          <p:cNvPr id="3" name="内容占位符 2"/>
          <p:cNvSpPr>
            <a:spLocks noGrp="1"/>
          </p:cNvSpPr>
          <p:nvPr>
            <p:ph idx="1"/>
          </p:nvPr>
        </p:nvSpPr>
        <p:spPr/>
        <p:txBody>
          <a:bodyPr/>
          <a:lstStyle/>
          <a:p>
            <a:r>
              <a:rPr kumimoji="1" lang="zh-CN" altLang="en-US" dirty="0" smtClean="0"/>
              <a:t>相当于我们要实现一个功能，但是不知道它所要面对的数据类型</a:t>
            </a:r>
            <a:endParaRPr kumimoji="1" lang="en-US" altLang="zh-CN" dirty="0" smtClean="0"/>
          </a:p>
          <a:p>
            <a:r>
              <a:rPr kumimoji="1" lang="zh-CN" altLang="en-US" dirty="0" smtClean="0"/>
              <a:t>我们可以使用泛型编程或者面向对象编程来解决</a:t>
            </a:r>
            <a:endParaRPr kumimoji="1" lang="en-US" altLang="zh-CN" dirty="0" smtClean="0"/>
          </a:p>
          <a:p>
            <a:r>
              <a:rPr kumimoji="1" lang="zh-CN" altLang="en-US" dirty="0" smtClean="0"/>
              <a:t>泛型编程在编译的时候即可知道数据类型</a:t>
            </a:r>
            <a:endParaRPr kumimoji="1" lang="zh-CN" altLang="en-US" dirty="0"/>
          </a:p>
        </p:txBody>
      </p:sp>
    </p:spTree>
    <p:extLst>
      <p:ext uri="{BB962C8B-B14F-4D97-AF65-F5344CB8AC3E}">
        <p14:creationId xmlns:p14="http://schemas.microsoft.com/office/powerpoint/2010/main" val="107015522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16534</TotalTime>
  <Words>1589</Words>
  <Application>Microsoft Macintosh PowerPoint</Application>
  <PresentationFormat>宽屏</PresentationFormat>
  <Paragraphs>164</Paragraphs>
  <Slides>42</Slides>
  <Notes>0</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42</vt:i4>
      </vt:variant>
    </vt:vector>
  </HeadingPairs>
  <TitlesOfParts>
    <vt:vector size="47" baseType="lpstr">
      <vt:lpstr>DengXian</vt:lpstr>
      <vt:lpstr>DengXian Light</vt:lpstr>
      <vt:lpstr>Mangal</vt:lpstr>
      <vt:lpstr>Arial</vt:lpstr>
      <vt:lpstr>Office 主题</vt:lpstr>
      <vt:lpstr>如何利用 STL 从零起点快速成长</vt:lpstr>
      <vt:lpstr>C++的生命力</vt:lpstr>
      <vt:lpstr>综述</vt:lpstr>
      <vt:lpstr>        奇迹仍然不会出现，最佳代码仍然是以最直接的方式与合理的设计相匹配的代码。但并不是每个人都是“直接，匹配”最佳实现人，C++语言兼容C的这一特性让很多选手会迷路于具体操作和思考问题的双重难度中。</vt:lpstr>
      <vt:lpstr>我们看看最新一个语言Swift</vt:lpstr>
      <vt:lpstr>内容提要</vt:lpstr>
      <vt:lpstr>比较两个数的大小？</vt:lpstr>
      <vt:lpstr>函数（功能）重载？</vt:lpstr>
      <vt:lpstr>如果将这两个功能合二为一呢？</vt:lpstr>
      <vt:lpstr>功能模板</vt:lpstr>
      <vt:lpstr>什么是类 class</vt:lpstr>
      <vt:lpstr>什么是类</vt:lpstr>
      <vt:lpstr>一个简单的类  矩形</vt:lpstr>
      <vt:lpstr>类的好处</vt:lpstr>
      <vt:lpstr>一个隐含的问题： 如果rec_1.area() 在 rec_1.set_value(int , int )之前被调用运行会发生什么情况？  不同的编译系统可能发生不同情况。 所以Class 提供一个特殊函数 constructor 构造函数。用于初始化类中的相关成员。</vt:lpstr>
      <vt:lpstr>有构造函数的类</vt:lpstr>
      <vt:lpstr>当然我们可以重载构造函数</vt:lpstr>
      <vt:lpstr>新类型--新运算--当然需要重新约定运算符</vt:lpstr>
      <vt:lpstr>模板类</vt:lpstr>
      <vt:lpstr>如果还想定制一个特别数据类型的</vt:lpstr>
      <vt:lpstr>小结一下：</vt:lpstr>
      <vt:lpstr>Swift 代码展示</vt:lpstr>
      <vt:lpstr>class 和 struct 的区别： Public 和 Private</vt:lpstr>
      <vt:lpstr>指向类的指针</vt:lpstr>
      <vt:lpstr>相关基本解释</vt:lpstr>
      <vt:lpstr>一点补充 -std=c++11</vt:lpstr>
      <vt:lpstr>STL（标准库）综述 </vt:lpstr>
      <vt:lpstr>Vector  -  顺序容器 也是 模板类</vt:lpstr>
      <vt:lpstr>模板类  vector 别人写好的类，大约3360行</vt:lpstr>
      <vt:lpstr>看题说话：</vt:lpstr>
      <vt:lpstr>教学建议</vt:lpstr>
      <vt:lpstr>string</vt:lpstr>
      <vt:lpstr>看题说话：</vt:lpstr>
      <vt:lpstr>迭代器  指向容器类元素的“标示”器</vt:lpstr>
      <vt:lpstr>map 和 set 关联容器 – 自带排序属性</vt:lpstr>
      <vt:lpstr>在介绍之前补充一个模板类 pair</vt:lpstr>
      <vt:lpstr>看题说话：</vt:lpstr>
      <vt:lpstr>看题说话</vt:lpstr>
      <vt:lpstr>看题说话：</vt:lpstr>
      <vt:lpstr>泛型算法</vt:lpstr>
      <vt:lpstr>定制操作 以sort为例</vt:lpstr>
      <vt:lpstr>总结</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如何利用 STL 从零起点快速成长</dc:title>
  <dc:creator>Microsoft Office 用户</dc:creator>
  <cp:lastModifiedBy>Microsoft Office 用户</cp:lastModifiedBy>
  <cp:revision>68</cp:revision>
  <dcterms:created xsi:type="dcterms:W3CDTF">2017-10-25T04:59:55Z</dcterms:created>
  <dcterms:modified xsi:type="dcterms:W3CDTF">2017-11-05T16:34:35Z</dcterms:modified>
</cp:coreProperties>
</file>

<file path=docProps/thumbnail.jpeg>
</file>